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comments/comment4.xml" ContentType="application/vnd.openxmlformats-officedocument.presentationml.comments+xml"/>
  <Override PartName="/ppt/notesSlides/notesSlide5.xml" ContentType="application/vnd.openxmlformats-officedocument.presentationml.notesSlide+xml"/>
  <Override PartName="/ppt/comments/comment5.xml" ContentType="application/vnd.openxmlformats-officedocument.presentationml.comments+xml"/>
  <Override PartName="/ppt/notesSlides/notesSlide6.xml" ContentType="application/vnd.openxmlformats-officedocument.presentationml.notesSlide+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8" r:id="rId3"/>
    <p:sldId id="259" r:id="rId4"/>
    <p:sldId id="260" r:id="rId5"/>
    <p:sldId id="261" r:id="rId6"/>
    <p:sldId id="262" r:id="rId7"/>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정성욱" initials="정" lastIdx="6" clrIdx="0">
    <p:extLst>
      <p:ext uri="{19B8F6BF-5375-455C-9EA6-DF929625EA0E}">
        <p15:presenceInfo xmlns:p15="http://schemas.microsoft.com/office/powerpoint/2012/main" userId="S::2017182038@kpu.ac.kr::3e060705-47a0-46d0-8687-e507b9e3e7a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5" autoAdjust="0"/>
    <p:restoredTop sz="97438" autoAdjust="0"/>
  </p:normalViewPr>
  <p:slideViewPr>
    <p:cSldViewPr snapToGrid="0">
      <p:cViewPr varScale="1">
        <p:scale>
          <a:sx n="138" d="100"/>
          <a:sy n="138" d="100"/>
        </p:scale>
        <p:origin x="156" y="57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123" d="100"/>
          <a:sy n="123" d="100"/>
        </p:scale>
        <p:origin x="4974"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09T19:42:15.847" idx="1">
    <p:pos x="10" y="10"/>
    <p:text>안녕하십니까 2017182038 정성욱입니다. 오늘 소개할 내용은 파이썬으로 만들 게임의 간단한 소개입니다. 해당 게임의 모티브는 동방프로젝트라는 탄막슈팅게임에서 따왔으며 일종의 카피본이라 보시면 될것같습니다.</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0-09T19:43:42.150" idx="2">
    <p:pos x="10" y="10"/>
    <p:text>게임의 소개입니다. 방향키를 조작하여 캐릭터를 움직이고, 공격치를 눌러 캐릭터가 공격하게 만들 수 있습니다. 오른쪽을 보시면 추가적인 내용이 적혀 있는데요. 플레이어가 적을 피격시키면 점수가 올라고, 해당 점수를 기록하는 점수판과 플레이어의 현재 체력, 폭탄을 갯수를 기록한 플레이어 상태창, 마지막으로 스테이지의 이름이 존재합니다.</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0-09T19:46:01.261" idx="3">
    <p:pos x="10" y="10"/>
    <p:text>플레이어가 적을 공격하면 공격에 맞은 적은 체력을 줄고, 해당 체력이 0이하로 떨어지면 사라지게 됩니다. 또한 적은 위에서 아래로 이동하는데 맵 끝까지 이동하게 되면 사라지는 구조로 이루어져 있습니다.
이렇게 적을을 피격하면 점수가 오르게 되는데 최종적인 점수를 높게 받는것이 이 게임의 목표입니다.</p:text>
    <p:extLst>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10-09T19:47:57.986" idx="4">
    <p:pos x="10" y="10"/>
    <p:text>디음은 개발 내용에 대해 설명 드리겠습니다.
개발 내용은 크게 9가지로 나뉩니다. 캐릭터의 움직임과 공격, 맵의 설계, 난이도별 적의 설계, 게임의 기능, 사운드, 애니메이션, 마지막으로 캐릭터의 다양화 입니다.
표를 보시면 개발하고자 하는 최소한의 범위와 추가 범위로 나누어져 있습니다.</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10-09T19:52:35.095" idx="5">
    <p:pos x="10" y="10"/>
    <p:text>마지막으로 소개해 드릴 내용은 개발 일정입니다. 총 8주차에 걸친 개발 일정이 있습니다. 1~4주차까지 게임의 기본적인 내용을 설계하고 5~8주차사이 추가적인 내용을 덧붙일 계획입니다.</p:text>
    <p:extLst>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10-09T20:05:58.911" idx="6">
    <p:pos x="10" y="10"/>
    <p:text>이상으로 게임제작에 관한 소개를 마치겠습니다.</p:text>
    <p:extLst>
      <p:ext uri="{C676402C-5697-4E1C-873F-D02D1690AC5C}">
        <p15:threadingInfo xmlns:p15="http://schemas.microsoft.com/office/powerpoint/2012/main" timeZoneBias="-540"/>
      </p:ext>
    </p:extLst>
  </p:cm>
</p:cmLst>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7768D-A9CD-47F6-94D4-9114EFBC9DB3}" type="datetimeFigureOut">
              <a:rPr lang="ko-KR" altLang="en-US" smtClean="0"/>
              <a:t>2020-10-09</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D2360F-079F-4F51-830F-0235770A2D8E}" type="slidenum">
              <a:rPr lang="ko-KR" altLang="en-US" smtClean="0"/>
              <a:t>‹#›</a:t>
            </a:fld>
            <a:endParaRPr lang="ko-KR" altLang="en-US"/>
          </a:p>
        </p:txBody>
      </p:sp>
    </p:spTree>
    <p:extLst>
      <p:ext uri="{BB962C8B-B14F-4D97-AF65-F5344CB8AC3E}">
        <p14:creationId xmlns:p14="http://schemas.microsoft.com/office/powerpoint/2010/main" val="3912416009"/>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sz="1600" dirty="0">
                <a:effectLst/>
                <a:latin typeface="Malgun Gothic" panose="020B0503020000020004" pitchFamily="50" charset="-127"/>
                <a:ea typeface="Malgun Gothic" panose="020B0503020000020004" pitchFamily="50" charset="-127"/>
              </a:rPr>
              <a:t>안녕하십니까 </a:t>
            </a:r>
            <a:r>
              <a:rPr lang="en-US" altLang="ko-KR" sz="1600" dirty="0">
                <a:effectLst/>
                <a:latin typeface="Malgun Gothic" panose="020B0503020000020004" pitchFamily="50" charset="-127"/>
                <a:ea typeface="Malgun Gothic" panose="020B0503020000020004" pitchFamily="50" charset="-127"/>
              </a:rPr>
              <a:t>2017182038 </a:t>
            </a:r>
            <a:r>
              <a:rPr lang="ko-KR" altLang="en-US" sz="1600" dirty="0">
                <a:effectLst/>
                <a:latin typeface="Malgun Gothic" panose="020B0503020000020004" pitchFamily="50" charset="-127"/>
                <a:ea typeface="Malgun Gothic" panose="020B0503020000020004" pitchFamily="50" charset="-127"/>
              </a:rPr>
              <a:t>정성욱입니다</a:t>
            </a:r>
            <a:r>
              <a:rPr lang="en-US" altLang="ko-KR" sz="1600" dirty="0">
                <a:effectLst/>
                <a:latin typeface="Malgun Gothic" panose="020B0503020000020004" pitchFamily="50" charset="-127"/>
                <a:ea typeface="Malgun Gothic" panose="020B0503020000020004" pitchFamily="50" charset="-127"/>
              </a:rPr>
              <a:t>. </a:t>
            </a:r>
          </a:p>
          <a:p>
            <a:endParaRPr lang="en-US" altLang="ko-KR" sz="1600" dirty="0">
              <a:effectLst/>
              <a:latin typeface="Malgun Gothic" panose="020B0503020000020004" pitchFamily="50" charset="-127"/>
              <a:ea typeface="Malgun Gothic" panose="020B0503020000020004" pitchFamily="50" charset="-127"/>
            </a:endParaRPr>
          </a:p>
          <a:p>
            <a:r>
              <a:rPr lang="ko-KR" altLang="en-US" sz="1600" dirty="0">
                <a:effectLst/>
                <a:latin typeface="Malgun Gothic" panose="020B0503020000020004" pitchFamily="50" charset="-127"/>
                <a:ea typeface="Malgun Gothic" panose="020B0503020000020004" pitchFamily="50" charset="-127"/>
              </a:rPr>
              <a:t>오늘 소개할 내용은 </a:t>
            </a:r>
            <a:r>
              <a:rPr lang="ko-KR" altLang="en-US" sz="1600" dirty="0" err="1">
                <a:effectLst/>
                <a:latin typeface="Malgun Gothic" panose="020B0503020000020004" pitchFamily="50" charset="-127"/>
                <a:ea typeface="Malgun Gothic" panose="020B0503020000020004" pitchFamily="50" charset="-127"/>
              </a:rPr>
              <a:t>파이썬으로</a:t>
            </a:r>
            <a:r>
              <a:rPr lang="ko-KR" altLang="en-US" sz="1600" dirty="0">
                <a:effectLst/>
                <a:latin typeface="Malgun Gothic" panose="020B0503020000020004" pitchFamily="50" charset="-127"/>
                <a:ea typeface="Malgun Gothic" panose="020B0503020000020004" pitchFamily="50" charset="-127"/>
              </a:rPr>
              <a:t> 만들 게임의 간단한 소개입니다</a:t>
            </a:r>
            <a:r>
              <a:rPr lang="en-US" altLang="ko-KR" sz="1600" dirty="0">
                <a:effectLst/>
                <a:latin typeface="Malgun Gothic" panose="020B0503020000020004" pitchFamily="50" charset="-127"/>
                <a:ea typeface="Malgun Gothic" panose="020B0503020000020004" pitchFamily="50" charset="-127"/>
              </a:rPr>
              <a:t>.</a:t>
            </a:r>
          </a:p>
          <a:p>
            <a:endParaRPr lang="en-US" altLang="ko-KR" sz="1600" dirty="0">
              <a:effectLst/>
              <a:latin typeface="Malgun Gothic" panose="020B0503020000020004" pitchFamily="50" charset="-127"/>
              <a:ea typeface="Malgun Gothic" panose="020B0503020000020004" pitchFamily="50" charset="-127"/>
            </a:endParaRPr>
          </a:p>
          <a:p>
            <a:r>
              <a:rPr lang="ko-KR" altLang="en-US" sz="1600" dirty="0">
                <a:latin typeface="Malgun Gothic" panose="020B0503020000020004" pitchFamily="50" charset="-127"/>
                <a:ea typeface="Malgun Gothic" panose="020B0503020000020004" pitchFamily="50" charset="-127"/>
              </a:rPr>
              <a:t>만들</a:t>
            </a:r>
            <a:r>
              <a:rPr lang="ko-KR" altLang="en-US" sz="1600" dirty="0">
                <a:effectLst/>
                <a:latin typeface="Malgun Gothic" panose="020B0503020000020004" pitchFamily="50" charset="-127"/>
                <a:ea typeface="Malgun Gothic" panose="020B0503020000020004" pitchFamily="50" charset="-127"/>
              </a:rPr>
              <a:t> 게임의 모티브는 동방프로젝트라는 탄막슈팅게임에서 따왔으며 일종의 카피본이라 보시면 될 것 같습니다</a:t>
            </a:r>
            <a:r>
              <a:rPr lang="en-US" altLang="ko-KR" sz="1600" dirty="0">
                <a:effectLst/>
                <a:latin typeface="Malgun Gothic" panose="020B0503020000020004" pitchFamily="50" charset="-127"/>
                <a:ea typeface="Malgun Gothic" panose="020B0503020000020004" pitchFamily="50" charset="-127"/>
              </a:rPr>
              <a:t>.</a:t>
            </a:r>
            <a:endParaRPr lang="ko-KR" altLang="en-US" sz="1600" dirty="0">
              <a:effectLst/>
              <a:latin typeface="Arial" panose="020B0604020202020204" pitchFamily="34" charset="0"/>
            </a:endParaRPr>
          </a:p>
          <a:p>
            <a:endParaRPr lang="ko-KR" altLang="en-US" dirty="0"/>
          </a:p>
        </p:txBody>
      </p:sp>
      <p:sp>
        <p:nvSpPr>
          <p:cNvPr id="4" name="슬라이드 번호 개체 틀 3"/>
          <p:cNvSpPr>
            <a:spLocks noGrp="1"/>
          </p:cNvSpPr>
          <p:nvPr>
            <p:ph type="sldNum" sz="quarter" idx="5"/>
          </p:nvPr>
        </p:nvSpPr>
        <p:spPr/>
        <p:txBody>
          <a:bodyPr/>
          <a:lstStyle/>
          <a:p>
            <a:fld id="{7BD2360F-079F-4F51-830F-0235770A2D8E}" type="slidenum">
              <a:rPr lang="ko-KR" altLang="en-US" smtClean="0"/>
              <a:t>1</a:t>
            </a:fld>
            <a:endParaRPr lang="ko-KR" altLang="en-US"/>
          </a:p>
        </p:txBody>
      </p:sp>
    </p:spTree>
    <p:extLst>
      <p:ext uri="{BB962C8B-B14F-4D97-AF65-F5344CB8AC3E}">
        <p14:creationId xmlns:p14="http://schemas.microsoft.com/office/powerpoint/2010/main" val="245558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sz="1400" dirty="0">
                <a:effectLst/>
                <a:latin typeface="Malgun Gothic" panose="020B0503020000020004" pitchFamily="50" charset="-127"/>
                <a:ea typeface="Malgun Gothic" panose="020B0503020000020004" pitchFamily="50" charset="-127"/>
              </a:rPr>
              <a:t>게임의 소개입니다</a:t>
            </a:r>
            <a:r>
              <a:rPr lang="en-US" altLang="ko-KR" sz="1400" dirty="0">
                <a:effectLst/>
                <a:latin typeface="Malgun Gothic" panose="020B0503020000020004" pitchFamily="50" charset="-127"/>
                <a:ea typeface="Malgun Gothic" panose="020B0503020000020004" pitchFamily="50" charset="-127"/>
              </a:rPr>
              <a:t>. </a:t>
            </a:r>
          </a:p>
          <a:p>
            <a:endParaRPr lang="en-US" altLang="ko-KR" sz="1400" dirty="0">
              <a:latin typeface="Malgun Gothic" panose="020B0503020000020004" pitchFamily="50" charset="-127"/>
              <a:ea typeface="Malgun Gothic" panose="020B0503020000020004" pitchFamily="50" charset="-127"/>
            </a:endParaRPr>
          </a:p>
          <a:p>
            <a:r>
              <a:rPr lang="ko-KR" altLang="en-US" sz="1400" dirty="0">
                <a:effectLst/>
                <a:latin typeface="Malgun Gothic" panose="020B0503020000020004" pitchFamily="50" charset="-127"/>
                <a:ea typeface="Malgun Gothic" panose="020B0503020000020004" pitchFamily="50" charset="-127"/>
              </a:rPr>
              <a:t>방향키를 조작하여 캐릭터를 움직이고</a:t>
            </a:r>
            <a:r>
              <a:rPr lang="en-US" altLang="ko-KR" sz="1400" dirty="0">
                <a:effectLst/>
                <a:latin typeface="Malgun Gothic" panose="020B0503020000020004" pitchFamily="50" charset="-127"/>
                <a:ea typeface="Malgun Gothic" panose="020B0503020000020004" pitchFamily="50" charset="-127"/>
              </a:rPr>
              <a:t>, </a:t>
            </a:r>
            <a:r>
              <a:rPr lang="ko-KR" altLang="en-US" sz="1400" dirty="0">
                <a:effectLst/>
                <a:latin typeface="Malgun Gothic" panose="020B0503020000020004" pitchFamily="50" charset="-127"/>
                <a:ea typeface="Malgun Gothic" panose="020B0503020000020004" pitchFamily="50" charset="-127"/>
              </a:rPr>
              <a:t>공격키를 눌러 캐릭터가 공격하게 만들 수 있습니다</a:t>
            </a:r>
            <a:r>
              <a:rPr lang="en-US" altLang="ko-KR" sz="1400" dirty="0">
                <a:effectLst/>
                <a:latin typeface="Malgun Gothic" panose="020B0503020000020004" pitchFamily="50" charset="-127"/>
                <a:ea typeface="Malgun Gothic" panose="020B0503020000020004" pitchFamily="50" charset="-127"/>
              </a:rPr>
              <a:t>. </a:t>
            </a:r>
          </a:p>
          <a:p>
            <a:endParaRPr lang="en-US" altLang="ko-KR" sz="1400" dirty="0">
              <a:latin typeface="Malgun Gothic" panose="020B0503020000020004" pitchFamily="50" charset="-127"/>
              <a:ea typeface="Malgun Gothic" panose="020B0503020000020004" pitchFamily="50" charset="-127"/>
            </a:endParaRPr>
          </a:p>
          <a:p>
            <a:r>
              <a:rPr lang="ko-KR" altLang="en-US" sz="1400" dirty="0">
                <a:effectLst/>
                <a:latin typeface="Malgun Gothic" panose="020B0503020000020004" pitchFamily="50" charset="-127"/>
                <a:ea typeface="Malgun Gothic" panose="020B0503020000020004" pitchFamily="50" charset="-127"/>
              </a:rPr>
              <a:t>오른쪽을 보시면 추가적인 내용이 적혀 있는데요</a:t>
            </a:r>
            <a:r>
              <a:rPr lang="en-US" altLang="ko-KR" sz="1400" dirty="0">
                <a:effectLst/>
                <a:latin typeface="Malgun Gothic" panose="020B0503020000020004" pitchFamily="50" charset="-127"/>
                <a:ea typeface="Malgun Gothic" panose="020B0503020000020004" pitchFamily="50" charset="-127"/>
              </a:rPr>
              <a:t>. </a:t>
            </a:r>
          </a:p>
          <a:p>
            <a:endParaRPr lang="en-US" altLang="ko-KR" sz="1400" dirty="0">
              <a:latin typeface="Malgun Gothic" panose="020B0503020000020004" pitchFamily="50" charset="-127"/>
              <a:ea typeface="Malgun Gothic" panose="020B0503020000020004" pitchFamily="50" charset="-127"/>
            </a:endParaRPr>
          </a:p>
          <a:p>
            <a:r>
              <a:rPr lang="ko-KR" altLang="en-US" sz="1400" dirty="0">
                <a:latin typeface="Malgun Gothic" panose="020B0503020000020004" pitchFamily="50" charset="-127"/>
                <a:ea typeface="Malgun Gothic" panose="020B0503020000020004" pitchFamily="50" charset="-127"/>
              </a:rPr>
              <a:t>점수를 기록하는</a:t>
            </a:r>
            <a:r>
              <a:rPr lang="ko-KR" altLang="en-US" sz="1400" dirty="0">
                <a:effectLst/>
                <a:latin typeface="Malgun Gothic" panose="020B0503020000020004" pitchFamily="50" charset="-127"/>
                <a:ea typeface="Malgun Gothic" panose="020B0503020000020004" pitchFamily="50" charset="-127"/>
              </a:rPr>
              <a:t> 점수판과</a:t>
            </a:r>
            <a:endParaRPr lang="en-US" altLang="ko-KR" sz="1400" dirty="0">
              <a:effectLst/>
              <a:latin typeface="Malgun Gothic" panose="020B0503020000020004" pitchFamily="50" charset="-127"/>
              <a:ea typeface="Malgun Gothic" panose="020B0503020000020004" pitchFamily="50" charset="-127"/>
            </a:endParaRPr>
          </a:p>
          <a:p>
            <a:endParaRPr lang="en-US" altLang="ko-KR" sz="1400" dirty="0">
              <a:latin typeface="Malgun Gothic" panose="020B0503020000020004" pitchFamily="50" charset="-127"/>
              <a:ea typeface="Malgun Gothic" panose="020B0503020000020004" pitchFamily="50" charset="-127"/>
            </a:endParaRPr>
          </a:p>
          <a:p>
            <a:r>
              <a:rPr lang="ko-KR" altLang="en-US" sz="1400" dirty="0">
                <a:effectLst/>
                <a:latin typeface="Malgun Gothic" panose="020B0503020000020004" pitchFamily="50" charset="-127"/>
                <a:ea typeface="Malgun Gothic" panose="020B0503020000020004" pitchFamily="50" charset="-127"/>
              </a:rPr>
              <a:t>플레이어의 현재 체력</a:t>
            </a:r>
            <a:r>
              <a:rPr lang="en-US" altLang="ko-KR" sz="1400" dirty="0">
                <a:effectLst/>
                <a:latin typeface="Malgun Gothic" panose="020B0503020000020004" pitchFamily="50" charset="-127"/>
                <a:ea typeface="Malgun Gothic" panose="020B0503020000020004" pitchFamily="50" charset="-127"/>
              </a:rPr>
              <a:t>, </a:t>
            </a:r>
            <a:r>
              <a:rPr lang="ko-KR" altLang="en-US" sz="1400" dirty="0">
                <a:effectLst/>
                <a:latin typeface="Malgun Gothic" panose="020B0503020000020004" pitchFamily="50" charset="-127"/>
                <a:ea typeface="Malgun Gothic" panose="020B0503020000020004" pitchFamily="50" charset="-127"/>
              </a:rPr>
              <a:t>폭탄을 개수를 기록한 플레이어 </a:t>
            </a:r>
            <a:r>
              <a:rPr lang="ko-KR" altLang="en-US" sz="1400" dirty="0" err="1">
                <a:effectLst/>
                <a:latin typeface="Malgun Gothic" panose="020B0503020000020004" pitchFamily="50" charset="-127"/>
                <a:ea typeface="Malgun Gothic" panose="020B0503020000020004" pitchFamily="50" charset="-127"/>
              </a:rPr>
              <a:t>상태창</a:t>
            </a:r>
            <a:r>
              <a:rPr lang="en-US" altLang="ko-KR" sz="1400" dirty="0">
                <a:effectLst/>
                <a:latin typeface="Malgun Gothic" panose="020B0503020000020004" pitchFamily="50" charset="-127"/>
                <a:ea typeface="Malgun Gothic" panose="020B0503020000020004" pitchFamily="50" charset="-127"/>
              </a:rPr>
              <a:t>,</a:t>
            </a:r>
          </a:p>
          <a:p>
            <a:endParaRPr lang="en-US" altLang="ko-KR" sz="1400" dirty="0">
              <a:latin typeface="Malgun Gothic" panose="020B0503020000020004" pitchFamily="50" charset="-127"/>
              <a:ea typeface="Malgun Gothic" panose="020B0503020000020004" pitchFamily="50" charset="-127"/>
            </a:endParaRPr>
          </a:p>
          <a:p>
            <a:r>
              <a:rPr lang="ko-KR" altLang="en-US" sz="1400" dirty="0">
                <a:effectLst/>
                <a:latin typeface="Malgun Gothic" panose="020B0503020000020004" pitchFamily="50" charset="-127"/>
                <a:ea typeface="Malgun Gothic" panose="020B0503020000020004" pitchFamily="50" charset="-127"/>
              </a:rPr>
              <a:t>마지막으로 스테이지의 이름이 존재합니다</a:t>
            </a:r>
            <a:r>
              <a:rPr lang="en-US" altLang="ko-KR" sz="1400" dirty="0">
                <a:effectLst/>
                <a:latin typeface="Malgun Gothic" panose="020B0503020000020004" pitchFamily="50" charset="-127"/>
                <a:ea typeface="Malgun Gothic" panose="020B0503020000020004" pitchFamily="50" charset="-127"/>
              </a:rPr>
              <a:t>.</a:t>
            </a:r>
            <a:endParaRPr lang="ko-KR" altLang="en-US" sz="1400" dirty="0">
              <a:effectLst/>
              <a:latin typeface="Arial" panose="020B0604020202020204" pitchFamily="34" charset="0"/>
            </a:endParaRPr>
          </a:p>
          <a:p>
            <a:endParaRPr lang="ko-KR" altLang="en-US" dirty="0"/>
          </a:p>
        </p:txBody>
      </p:sp>
      <p:sp>
        <p:nvSpPr>
          <p:cNvPr id="4" name="슬라이드 번호 개체 틀 3"/>
          <p:cNvSpPr>
            <a:spLocks noGrp="1"/>
          </p:cNvSpPr>
          <p:nvPr>
            <p:ph type="sldNum" sz="quarter" idx="5"/>
          </p:nvPr>
        </p:nvSpPr>
        <p:spPr/>
        <p:txBody>
          <a:bodyPr/>
          <a:lstStyle/>
          <a:p>
            <a:fld id="{7BD2360F-079F-4F51-830F-0235770A2D8E}" type="slidenum">
              <a:rPr lang="ko-KR" altLang="en-US" smtClean="0"/>
              <a:t>2</a:t>
            </a:fld>
            <a:endParaRPr lang="ko-KR" altLang="en-US"/>
          </a:p>
        </p:txBody>
      </p:sp>
    </p:spTree>
    <p:extLst>
      <p:ext uri="{BB962C8B-B14F-4D97-AF65-F5344CB8AC3E}">
        <p14:creationId xmlns:p14="http://schemas.microsoft.com/office/powerpoint/2010/main" val="4101730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sz="1400" dirty="0">
                <a:effectLst/>
                <a:latin typeface="Malgun Gothic" panose="020B0503020000020004" pitchFamily="50" charset="-127"/>
                <a:ea typeface="Malgun Gothic" panose="020B0503020000020004" pitchFamily="50" charset="-127"/>
              </a:rPr>
              <a:t>적은 위에서 아래로 이동하는데 맵 끝까지 이동하게 되면 사라지는 구조로 이루어져 있습니다</a:t>
            </a:r>
            <a:r>
              <a:rPr lang="en-US" altLang="ko-KR" sz="1400" dirty="0">
                <a:effectLst/>
                <a:latin typeface="Malgun Gothic" panose="020B0503020000020004" pitchFamily="50" charset="-127"/>
                <a:ea typeface="Malgun Gothic" panose="020B0503020000020004" pitchFamily="50" charset="-127"/>
              </a:rPr>
              <a:t>.</a:t>
            </a:r>
          </a:p>
          <a:p>
            <a:endParaRPr lang="en-US" altLang="ko-KR" sz="1400" dirty="0">
              <a:effectLst/>
              <a:latin typeface="Malgun Gothic" panose="020B0503020000020004" pitchFamily="50" charset="-127"/>
              <a:ea typeface="Malgun Gothic" panose="020B0503020000020004" pitchFamily="50" charset="-127"/>
            </a:endParaRPr>
          </a:p>
          <a:p>
            <a:r>
              <a:rPr lang="ko-KR" altLang="en-US" sz="1400" dirty="0">
                <a:latin typeface="Malgun Gothic" panose="020B0503020000020004" pitchFamily="50" charset="-127"/>
                <a:ea typeface="Malgun Gothic" panose="020B0503020000020004" pitchFamily="50" charset="-127"/>
              </a:rPr>
              <a:t>적이 이동하는 동안 </a:t>
            </a:r>
            <a:r>
              <a:rPr lang="ko-KR" altLang="en-US" sz="1400" dirty="0">
                <a:effectLst/>
                <a:latin typeface="Malgun Gothic" panose="020B0503020000020004" pitchFamily="50" charset="-127"/>
                <a:ea typeface="Malgun Gothic" panose="020B0503020000020004" pitchFamily="50" charset="-127"/>
              </a:rPr>
              <a:t>플레이어가 적을 공격하면 공격에 맞은 적은 체력이 줄고</a:t>
            </a:r>
            <a:r>
              <a:rPr lang="en-US" altLang="ko-KR" sz="1400" dirty="0">
                <a:effectLst/>
                <a:latin typeface="Malgun Gothic" panose="020B0503020000020004" pitchFamily="50" charset="-127"/>
                <a:ea typeface="Malgun Gothic" panose="020B0503020000020004" pitchFamily="50" charset="-127"/>
              </a:rPr>
              <a:t>,</a:t>
            </a:r>
            <a:r>
              <a:rPr lang="ko-KR" altLang="en-US" sz="1400" dirty="0">
                <a:effectLst/>
                <a:latin typeface="Malgun Gothic" panose="020B0503020000020004" pitchFamily="50" charset="-127"/>
                <a:ea typeface="Malgun Gothic" panose="020B0503020000020004" pitchFamily="50" charset="-127"/>
              </a:rPr>
              <a:t> 체력이 </a:t>
            </a:r>
            <a:r>
              <a:rPr lang="en-US" altLang="ko-KR" sz="1400" dirty="0">
                <a:effectLst/>
                <a:latin typeface="Malgun Gothic" panose="020B0503020000020004" pitchFamily="50" charset="-127"/>
                <a:ea typeface="Malgun Gothic" panose="020B0503020000020004" pitchFamily="50" charset="-127"/>
              </a:rPr>
              <a:t>0</a:t>
            </a:r>
            <a:r>
              <a:rPr lang="ko-KR" altLang="en-US" sz="1400" dirty="0">
                <a:effectLst/>
                <a:latin typeface="Malgun Gothic" panose="020B0503020000020004" pitchFamily="50" charset="-127"/>
                <a:ea typeface="Malgun Gothic" panose="020B0503020000020004" pitchFamily="50" charset="-127"/>
              </a:rPr>
              <a:t>이하로 떨어지면 사라지게 됩니다</a:t>
            </a:r>
            <a:r>
              <a:rPr lang="en-US" altLang="ko-KR" sz="1400" dirty="0">
                <a:effectLst/>
                <a:latin typeface="Malgun Gothic" panose="020B0503020000020004" pitchFamily="50" charset="-127"/>
                <a:ea typeface="Malgun Gothic" panose="020B0503020000020004" pitchFamily="50" charset="-127"/>
              </a:rPr>
              <a:t>. </a:t>
            </a:r>
          </a:p>
          <a:p>
            <a:endParaRPr lang="ko-KR" altLang="en-US" sz="1400" dirty="0">
              <a:effectLst/>
              <a:latin typeface="Arial" panose="020B0604020202020204" pitchFamily="34" charset="0"/>
            </a:endParaRPr>
          </a:p>
          <a:p>
            <a:r>
              <a:rPr lang="ko-KR" altLang="en-US" sz="1400" dirty="0">
                <a:effectLst/>
                <a:latin typeface="Malgun Gothic" panose="020B0503020000020004" pitchFamily="50" charset="-127"/>
                <a:ea typeface="Malgun Gothic" panose="020B0503020000020004" pitchFamily="50" charset="-127"/>
              </a:rPr>
              <a:t>이렇게 적을 소멸시키면 점수가 오르게 되는데 최종적인 점수를 높게 받는 것이 이 게임의 목표입니다</a:t>
            </a:r>
            <a:r>
              <a:rPr lang="en-US" altLang="ko-KR" sz="1400" dirty="0">
                <a:effectLst/>
                <a:latin typeface="Malgun Gothic" panose="020B0503020000020004" pitchFamily="50" charset="-127"/>
                <a:ea typeface="Malgun Gothic" panose="020B0503020000020004" pitchFamily="50" charset="-127"/>
              </a:rPr>
              <a:t>.</a:t>
            </a:r>
            <a:endParaRPr lang="ko-KR" altLang="en-US" sz="1400" dirty="0">
              <a:effectLst/>
              <a:latin typeface="Arial" panose="020B0604020202020204" pitchFamily="34" charset="0"/>
            </a:endParaRPr>
          </a:p>
          <a:p>
            <a:endParaRPr lang="ko-KR" altLang="en-US" dirty="0"/>
          </a:p>
        </p:txBody>
      </p:sp>
      <p:sp>
        <p:nvSpPr>
          <p:cNvPr id="4" name="슬라이드 번호 개체 틀 3"/>
          <p:cNvSpPr>
            <a:spLocks noGrp="1"/>
          </p:cNvSpPr>
          <p:nvPr>
            <p:ph type="sldNum" sz="quarter" idx="5"/>
          </p:nvPr>
        </p:nvSpPr>
        <p:spPr/>
        <p:txBody>
          <a:bodyPr/>
          <a:lstStyle/>
          <a:p>
            <a:fld id="{7BD2360F-079F-4F51-830F-0235770A2D8E}" type="slidenum">
              <a:rPr lang="ko-KR" altLang="en-US" smtClean="0"/>
              <a:t>3</a:t>
            </a:fld>
            <a:endParaRPr lang="ko-KR" altLang="en-US"/>
          </a:p>
        </p:txBody>
      </p:sp>
    </p:spTree>
    <p:extLst>
      <p:ext uri="{BB962C8B-B14F-4D97-AF65-F5344CB8AC3E}">
        <p14:creationId xmlns:p14="http://schemas.microsoft.com/office/powerpoint/2010/main" val="1276058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latin typeface="Malgun Gothic" panose="020B0503020000020004" pitchFamily="50" charset="-127"/>
                <a:ea typeface="Malgun Gothic" panose="020B0503020000020004" pitchFamily="50" charset="-127"/>
              </a:rPr>
              <a:t>다</a:t>
            </a:r>
            <a:r>
              <a:rPr lang="ko-KR" altLang="en-US" dirty="0">
                <a:effectLst/>
                <a:latin typeface="Malgun Gothic" panose="020B0503020000020004" pitchFamily="50" charset="-127"/>
                <a:ea typeface="Malgun Gothic" panose="020B0503020000020004" pitchFamily="50" charset="-127"/>
              </a:rPr>
              <a:t>음은 개발 내용에 대해 설명 드리겠습니다</a:t>
            </a:r>
            <a:r>
              <a:rPr lang="en-US" altLang="ko-KR" dirty="0">
                <a:effectLst/>
                <a:latin typeface="Malgun Gothic" panose="020B0503020000020004" pitchFamily="50" charset="-127"/>
                <a:ea typeface="Malgun Gothic" panose="020B0503020000020004" pitchFamily="50" charset="-127"/>
              </a:rPr>
              <a:t>.</a:t>
            </a:r>
          </a:p>
          <a:p>
            <a:endParaRPr lang="ko-KR" altLang="en-US" dirty="0">
              <a:effectLst/>
              <a:latin typeface="Arial" panose="020B0604020202020204" pitchFamily="34" charset="0"/>
            </a:endParaRPr>
          </a:p>
          <a:p>
            <a:r>
              <a:rPr lang="ko-KR" altLang="en-US" dirty="0">
                <a:effectLst/>
                <a:latin typeface="Malgun Gothic" panose="020B0503020000020004" pitchFamily="50" charset="-127"/>
                <a:ea typeface="Malgun Gothic" panose="020B0503020000020004" pitchFamily="50" charset="-127"/>
              </a:rPr>
              <a:t>개발 내용은 크게 </a:t>
            </a:r>
            <a:r>
              <a:rPr lang="en-US" altLang="ko-KR" dirty="0">
                <a:effectLst/>
                <a:latin typeface="Malgun Gothic" panose="020B0503020000020004" pitchFamily="50" charset="-127"/>
                <a:ea typeface="Malgun Gothic" panose="020B0503020000020004" pitchFamily="50" charset="-127"/>
              </a:rPr>
              <a:t>9</a:t>
            </a:r>
            <a:r>
              <a:rPr lang="ko-KR" altLang="en-US" dirty="0">
                <a:effectLst/>
                <a:latin typeface="Malgun Gothic" panose="020B0503020000020004" pitchFamily="50" charset="-127"/>
                <a:ea typeface="Malgun Gothic" panose="020B0503020000020004" pitchFamily="50" charset="-127"/>
              </a:rPr>
              <a:t>가지로 나뉩니다</a:t>
            </a:r>
            <a:r>
              <a:rPr lang="en-US" altLang="ko-KR" dirty="0">
                <a:effectLst/>
                <a:latin typeface="Malgun Gothic" panose="020B0503020000020004" pitchFamily="50" charset="-127"/>
                <a:ea typeface="Malgun Gothic" panose="020B0503020000020004" pitchFamily="50" charset="-127"/>
              </a:rPr>
              <a:t>. </a:t>
            </a:r>
            <a:r>
              <a:rPr lang="ko-KR" altLang="en-US" dirty="0">
                <a:effectLst/>
                <a:latin typeface="Malgun Gothic" panose="020B0503020000020004" pitchFamily="50" charset="-127"/>
                <a:ea typeface="Malgun Gothic" panose="020B0503020000020004" pitchFamily="50" charset="-127"/>
              </a:rPr>
              <a:t>캐릭터의 움직임과 공격</a:t>
            </a:r>
            <a:r>
              <a:rPr lang="en-US" altLang="ko-KR" dirty="0">
                <a:effectLst/>
                <a:latin typeface="Malgun Gothic" panose="020B0503020000020004" pitchFamily="50" charset="-127"/>
                <a:ea typeface="Malgun Gothic" panose="020B0503020000020004" pitchFamily="50" charset="-127"/>
              </a:rPr>
              <a:t>, </a:t>
            </a:r>
            <a:r>
              <a:rPr lang="ko-KR" altLang="en-US" dirty="0" err="1">
                <a:effectLst/>
                <a:latin typeface="Malgun Gothic" panose="020B0503020000020004" pitchFamily="50" charset="-127"/>
                <a:ea typeface="Malgun Gothic" panose="020B0503020000020004" pitchFamily="50" charset="-127"/>
              </a:rPr>
              <a:t>맵의</a:t>
            </a:r>
            <a:r>
              <a:rPr lang="ko-KR" altLang="en-US" dirty="0">
                <a:effectLst/>
                <a:latin typeface="Malgun Gothic" panose="020B0503020000020004" pitchFamily="50" charset="-127"/>
                <a:ea typeface="Malgun Gothic" panose="020B0503020000020004" pitchFamily="50" charset="-127"/>
              </a:rPr>
              <a:t> 설계</a:t>
            </a:r>
            <a:r>
              <a:rPr lang="en-US" altLang="ko-KR" dirty="0">
                <a:effectLst/>
                <a:latin typeface="Malgun Gothic" panose="020B0503020000020004" pitchFamily="50" charset="-127"/>
                <a:ea typeface="Malgun Gothic" panose="020B0503020000020004" pitchFamily="50" charset="-127"/>
              </a:rPr>
              <a:t>, </a:t>
            </a:r>
            <a:r>
              <a:rPr lang="ko-KR" altLang="en-US" dirty="0">
                <a:effectLst/>
                <a:latin typeface="Malgun Gothic" panose="020B0503020000020004" pitchFamily="50" charset="-127"/>
                <a:ea typeface="Malgun Gothic" panose="020B0503020000020004" pitchFamily="50" charset="-127"/>
              </a:rPr>
              <a:t>난이도별 적의 설계</a:t>
            </a:r>
            <a:r>
              <a:rPr lang="en-US" altLang="ko-KR" dirty="0">
                <a:effectLst/>
                <a:latin typeface="Malgun Gothic" panose="020B0503020000020004" pitchFamily="50" charset="-127"/>
                <a:ea typeface="Malgun Gothic" panose="020B0503020000020004" pitchFamily="50" charset="-127"/>
              </a:rPr>
              <a:t>, </a:t>
            </a:r>
            <a:r>
              <a:rPr lang="ko-KR" altLang="en-US" dirty="0">
                <a:effectLst/>
                <a:latin typeface="Malgun Gothic" panose="020B0503020000020004" pitchFamily="50" charset="-127"/>
                <a:ea typeface="Malgun Gothic" panose="020B0503020000020004" pitchFamily="50" charset="-127"/>
              </a:rPr>
              <a:t>게임의 기능</a:t>
            </a:r>
            <a:r>
              <a:rPr lang="en-US" altLang="ko-KR" dirty="0">
                <a:effectLst/>
                <a:latin typeface="Malgun Gothic" panose="020B0503020000020004" pitchFamily="50" charset="-127"/>
                <a:ea typeface="Malgun Gothic" panose="020B0503020000020004" pitchFamily="50" charset="-127"/>
              </a:rPr>
              <a:t>, </a:t>
            </a:r>
            <a:r>
              <a:rPr lang="ko-KR" altLang="en-US" dirty="0">
                <a:effectLst/>
                <a:latin typeface="Malgun Gothic" panose="020B0503020000020004" pitchFamily="50" charset="-127"/>
                <a:ea typeface="Malgun Gothic" panose="020B0503020000020004" pitchFamily="50" charset="-127"/>
              </a:rPr>
              <a:t>사운드</a:t>
            </a:r>
            <a:r>
              <a:rPr lang="en-US" altLang="ko-KR" dirty="0">
                <a:effectLst/>
                <a:latin typeface="Malgun Gothic" panose="020B0503020000020004" pitchFamily="50" charset="-127"/>
                <a:ea typeface="Malgun Gothic" panose="020B0503020000020004" pitchFamily="50" charset="-127"/>
              </a:rPr>
              <a:t>, </a:t>
            </a:r>
            <a:r>
              <a:rPr lang="ko-KR" altLang="en-US" dirty="0">
                <a:effectLst/>
                <a:latin typeface="Malgun Gothic" panose="020B0503020000020004" pitchFamily="50" charset="-127"/>
                <a:ea typeface="Malgun Gothic" panose="020B0503020000020004" pitchFamily="50" charset="-127"/>
              </a:rPr>
              <a:t>애니메이션</a:t>
            </a:r>
            <a:r>
              <a:rPr lang="en-US" altLang="ko-KR" dirty="0">
                <a:effectLst/>
                <a:latin typeface="Malgun Gothic" panose="020B0503020000020004" pitchFamily="50" charset="-127"/>
                <a:ea typeface="Malgun Gothic" panose="020B0503020000020004" pitchFamily="50" charset="-127"/>
              </a:rPr>
              <a:t>, </a:t>
            </a:r>
            <a:r>
              <a:rPr lang="ko-KR" altLang="en-US" dirty="0">
                <a:effectLst/>
                <a:latin typeface="Malgun Gothic" panose="020B0503020000020004" pitchFamily="50" charset="-127"/>
                <a:ea typeface="Malgun Gothic" panose="020B0503020000020004" pitchFamily="50" charset="-127"/>
              </a:rPr>
              <a:t>마지막으로 캐릭터의 다양화 입니다</a:t>
            </a:r>
            <a:r>
              <a:rPr lang="en-US" altLang="ko-KR" dirty="0">
                <a:effectLst/>
                <a:latin typeface="Malgun Gothic" panose="020B0503020000020004" pitchFamily="50" charset="-127"/>
                <a:ea typeface="Malgun Gothic" panose="020B0503020000020004" pitchFamily="50" charset="-127"/>
              </a:rPr>
              <a:t>.</a:t>
            </a:r>
          </a:p>
          <a:p>
            <a:endParaRPr lang="ko-KR" altLang="en-US" dirty="0">
              <a:effectLst/>
              <a:latin typeface="Arial" panose="020B0604020202020204" pitchFamily="34" charset="0"/>
            </a:endParaRPr>
          </a:p>
          <a:p>
            <a:r>
              <a:rPr lang="ko-KR" altLang="en-US" dirty="0">
                <a:effectLst/>
                <a:latin typeface="Malgun Gothic" panose="020B0503020000020004" pitchFamily="50" charset="-127"/>
                <a:ea typeface="Malgun Gothic" panose="020B0503020000020004" pitchFamily="50" charset="-127"/>
              </a:rPr>
              <a:t>표를 보시면 개발하고자 하는 최소한의 범위와 추가 범위가 적혀 있습니다</a:t>
            </a:r>
            <a:r>
              <a:rPr lang="en-US" altLang="ko-KR" dirty="0">
                <a:effectLst/>
                <a:latin typeface="Malgun Gothic" panose="020B0503020000020004" pitchFamily="50" charset="-127"/>
                <a:ea typeface="Malgun Gothic" panose="020B0503020000020004" pitchFamily="50" charset="-127"/>
              </a:rPr>
              <a:t>.</a:t>
            </a:r>
            <a:endParaRPr lang="ko-KR" altLang="en-US" dirty="0">
              <a:effectLst/>
              <a:latin typeface="Arial" panose="020B0604020202020204" pitchFamily="34" charset="0"/>
            </a:endParaRPr>
          </a:p>
          <a:p>
            <a:endParaRPr lang="ko-KR" altLang="en-US" dirty="0"/>
          </a:p>
        </p:txBody>
      </p:sp>
      <p:sp>
        <p:nvSpPr>
          <p:cNvPr id="4" name="슬라이드 번호 개체 틀 3"/>
          <p:cNvSpPr>
            <a:spLocks noGrp="1"/>
          </p:cNvSpPr>
          <p:nvPr>
            <p:ph type="sldNum" sz="quarter" idx="5"/>
          </p:nvPr>
        </p:nvSpPr>
        <p:spPr/>
        <p:txBody>
          <a:bodyPr/>
          <a:lstStyle/>
          <a:p>
            <a:fld id="{7BD2360F-079F-4F51-830F-0235770A2D8E}" type="slidenum">
              <a:rPr lang="ko-KR" altLang="en-US" smtClean="0"/>
              <a:t>4</a:t>
            </a:fld>
            <a:endParaRPr lang="ko-KR" altLang="en-US"/>
          </a:p>
        </p:txBody>
      </p:sp>
    </p:spTree>
    <p:extLst>
      <p:ext uri="{BB962C8B-B14F-4D97-AF65-F5344CB8AC3E}">
        <p14:creationId xmlns:p14="http://schemas.microsoft.com/office/powerpoint/2010/main" val="371828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effectLst/>
                <a:latin typeface="Malgun Gothic" panose="020B0503020000020004" pitchFamily="50" charset="-127"/>
                <a:ea typeface="Malgun Gothic" panose="020B0503020000020004" pitchFamily="50" charset="-127"/>
              </a:rPr>
              <a:t>마지막으로 소개해 드릴 내용은 개발 일정입니다</a:t>
            </a:r>
            <a:r>
              <a:rPr lang="en-US" altLang="ko-KR" dirty="0">
                <a:effectLst/>
                <a:latin typeface="Malgun Gothic" panose="020B0503020000020004" pitchFamily="50" charset="-127"/>
                <a:ea typeface="Malgun Gothic" panose="020B0503020000020004" pitchFamily="50" charset="-127"/>
              </a:rPr>
              <a:t>. </a:t>
            </a:r>
          </a:p>
          <a:p>
            <a:endParaRPr lang="en-US" altLang="ko-KR" dirty="0">
              <a:latin typeface="Malgun Gothic" panose="020B0503020000020004" pitchFamily="50" charset="-127"/>
              <a:ea typeface="Malgun Gothic" panose="020B0503020000020004" pitchFamily="50" charset="-127"/>
            </a:endParaRPr>
          </a:p>
          <a:p>
            <a:r>
              <a:rPr lang="ko-KR" altLang="en-US" dirty="0">
                <a:effectLst/>
                <a:latin typeface="Malgun Gothic" panose="020B0503020000020004" pitchFamily="50" charset="-127"/>
                <a:ea typeface="Malgun Gothic" panose="020B0503020000020004" pitchFamily="50" charset="-127"/>
              </a:rPr>
              <a:t>총 </a:t>
            </a:r>
            <a:r>
              <a:rPr lang="en-US" altLang="ko-KR" dirty="0">
                <a:effectLst/>
                <a:latin typeface="Malgun Gothic" panose="020B0503020000020004" pitchFamily="50" charset="-127"/>
                <a:ea typeface="Malgun Gothic" panose="020B0503020000020004" pitchFamily="50" charset="-127"/>
              </a:rPr>
              <a:t>8</a:t>
            </a:r>
            <a:r>
              <a:rPr lang="ko-KR" altLang="en-US" dirty="0">
                <a:effectLst/>
                <a:latin typeface="Malgun Gothic" panose="020B0503020000020004" pitchFamily="50" charset="-127"/>
                <a:ea typeface="Malgun Gothic" panose="020B0503020000020004" pitchFamily="50" charset="-127"/>
              </a:rPr>
              <a:t>주차에 걸친 개발 일정이 있습니다</a:t>
            </a:r>
            <a:r>
              <a:rPr lang="en-US" altLang="ko-KR" dirty="0">
                <a:effectLst/>
                <a:latin typeface="Malgun Gothic" panose="020B0503020000020004" pitchFamily="50" charset="-127"/>
                <a:ea typeface="Malgun Gothic" panose="020B0503020000020004" pitchFamily="50" charset="-127"/>
              </a:rPr>
              <a:t>. </a:t>
            </a:r>
          </a:p>
          <a:p>
            <a:endParaRPr lang="en-US" altLang="ko-KR" dirty="0">
              <a:latin typeface="Malgun Gothic" panose="020B0503020000020004" pitchFamily="50" charset="-127"/>
              <a:ea typeface="Malgun Gothic" panose="020B0503020000020004" pitchFamily="50" charset="-127"/>
            </a:endParaRPr>
          </a:p>
          <a:p>
            <a:r>
              <a:rPr lang="en-US" altLang="ko-KR" dirty="0">
                <a:effectLst/>
                <a:latin typeface="Malgun Gothic" panose="020B0503020000020004" pitchFamily="50" charset="-127"/>
                <a:ea typeface="Malgun Gothic" panose="020B0503020000020004" pitchFamily="50" charset="-127"/>
              </a:rPr>
              <a:t>1~4</a:t>
            </a:r>
            <a:r>
              <a:rPr lang="ko-KR" altLang="en-US" dirty="0">
                <a:effectLst/>
                <a:latin typeface="Malgun Gothic" panose="020B0503020000020004" pitchFamily="50" charset="-127"/>
                <a:ea typeface="Malgun Gothic" panose="020B0503020000020004" pitchFamily="50" charset="-127"/>
              </a:rPr>
              <a:t>주차까지 게임의 기본적인 내용을 설계하고 </a:t>
            </a:r>
            <a:r>
              <a:rPr lang="en-US" altLang="ko-KR" dirty="0">
                <a:effectLst/>
                <a:latin typeface="Malgun Gothic" panose="020B0503020000020004" pitchFamily="50" charset="-127"/>
                <a:ea typeface="Malgun Gothic" panose="020B0503020000020004" pitchFamily="50" charset="-127"/>
              </a:rPr>
              <a:t>5~8</a:t>
            </a:r>
            <a:r>
              <a:rPr lang="ko-KR" altLang="en-US" dirty="0">
                <a:effectLst/>
                <a:latin typeface="Malgun Gothic" panose="020B0503020000020004" pitchFamily="50" charset="-127"/>
                <a:ea typeface="Malgun Gothic" panose="020B0503020000020004" pitchFamily="50" charset="-127"/>
              </a:rPr>
              <a:t>주차사이 추가적인 내용을 덧붙일 계획입니다</a:t>
            </a:r>
            <a:r>
              <a:rPr lang="en-US" altLang="ko-KR" dirty="0">
                <a:effectLst/>
                <a:latin typeface="Malgun Gothic" panose="020B0503020000020004" pitchFamily="50" charset="-127"/>
                <a:ea typeface="Malgun Gothic" panose="020B0503020000020004" pitchFamily="50" charset="-127"/>
              </a:rPr>
              <a:t>.</a:t>
            </a:r>
            <a:endParaRPr lang="ko-KR" altLang="en-US" dirty="0">
              <a:effectLst/>
              <a:latin typeface="Arial" panose="020B0604020202020204" pitchFamily="34" charset="0"/>
            </a:endParaRPr>
          </a:p>
          <a:p>
            <a:endParaRPr lang="ko-KR" altLang="en-US" dirty="0"/>
          </a:p>
        </p:txBody>
      </p:sp>
      <p:sp>
        <p:nvSpPr>
          <p:cNvPr id="4" name="슬라이드 번호 개체 틀 3"/>
          <p:cNvSpPr>
            <a:spLocks noGrp="1"/>
          </p:cNvSpPr>
          <p:nvPr>
            <p:ph type="sldNum" sz="quarter" idx="5"/>
          </p:nvPr>
        </p:nvSpPr>
        <p:spPr/>
        <p:txBody>
          <a:bodyPr/>
          <a:lstStyle/>
          <a:p>
            <a:fld id="{7BD2360F-079F-4F51-830F-0235770A2D8E}" type="slidenum">
              <a:rPr lang="ko-KR" altLang="en-US" smtClean="0"/>
              <a:t>5</a:t>
            </a:fld>
            <a:endParaRPr lang="ko-KR" altLang="en-US"/>
          </a:p>
        </p:txBody>
      </p:sp>
    </p:spTree>
    <p:extLst>
      <p:ext uri="{BB962C8B-B14F-4D97-AF65-F5344CB8AC3E}">
        <p14:creationId xmlns:p14="http://schemas.microsoft.com/office/powerpoint/2010/main" val="3302691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effectLst/>
                <a:latin typeface="Malgun Gothic" panose="020B0503020000020004" pitchFamily="50" charset="-127"/>
                <a:ea typeface="Malgun Gothic" panose="020B0503020000020004" pitchFamily="50" charset="-127"/>
              </a:rPr>
              <a:t>이상으로 게임제작에 관한 소개를 마치겠습니다</a:t>
            </a:r>
            <a:r>
              <a:rPr lang="en-US" altLang="ko-KR" dirty="0">
                <a:effectLst/>
                <a:latin typeface="Calibri" panose="020F0502020204030204" pitchFamily="34" charset="0"/>
              </a:rPr>
              <a:t>. </a:t>
            </a:r>
            <a:endParaRPr lang="ko-KR" altLang="en-US" dirty="0">
              <a:effectLst/>
              <a:latin typeface="Arial" panose="020B0604020202020204" pitchFamily="34" charset="0"/>
            </a:endParaRPr>
          </a:p>
          <a:p>
            <a:endParaRPr lang="ko-KR" altLang="en-US" dirty="0"/>
          </a:p>
        </p:txBody>
      </p:sp>
      <p:sp>
        <p:nvSpPr>
          <p:cNvPr id="4" name="슬라이드 번호 개체 틀 3"/>
          <p:cNvSpPr>
            <a:spLocks noGrp="1"/>
          </p:cNvSpPr>
          <p:nvPr>
            <p:ph type="sldNum" sz="quarter" idx="5"/>
          </p:nvPr>
        </p:nvSpPr>
        <p:spPr/>
        <p:txBody>
          <a:bodyPr/>
          <a:lstStyle/>
          <a:p>
            <a:fld id="{7BD2360F-079F-4F51-830F-0235770A2D8E}" type="slidenum">
              <a:rPr lang="ko-KR" altLang="en-US" smtClean="0"/>
              <a:t>6</a:t>
            </a:fld>
            <a:endParaRPr lang="ko-KR" altLang="en-US"/>
          </a:p>
        </p:txBody>
      </p:sp>
    </p:spTree>
    <p:extLst>
      <p:ext uri="{BB962C8B-B14F-4D97-AF65-F5344CB8AC3E}">
        <p14:creationId xmlns:p14="http://schemas.microsoft.com/office/powerpoint/2010/main" val="3559719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10/9/2020</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4378176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10/9/2020</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50689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10/9/2020</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174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10/9/2020</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918840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10/9/2020</a:t>
            </a:fld>
            <a:endParaRPr lang="en-US" dirty="0"/>
          </a:p>
        </p:txBody>
      </p:sp>
    </p:spTree>
    <p:extLst>
      <p:ext uri="{BB962C8B-B14F-4D97-AF65-F5344CB8AC3E}">
        <p14:creationId xmlns:p14="http://schemas.microsoft.com/office/powerpoint/2010/main" val="2947043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10/9/2020</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694241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10/9/2020</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76687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10/9/2020</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706422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10/9/2020</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544397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10/9/2020</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7013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10/9/2020</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64725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10/9/2020</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042844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comments" Target="../comments/comment1.xm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omments" Target="../comments/commen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8" name="Rectangle 19">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9" name="Freeform: Shape 21">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Shape 23">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 name="Freeform: Shape 25">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2" name="Freeform: Shape 27">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3" name="Freeform: Shape 29">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2" name="un오웬은 그녀인가" descr="음식이(가) 표시된 사진&#10;&#10;자동 생성된 설명">
            <a:hlinkClick r:id="" action="ppaction://media"/>
            <a:extLst>
              <a:ext uri="{FF2B5EF4-FFF2-40B4-BE49-F238E27FC236}">
                <a16:creationId xmlns:a16="http://schemas.microsoft.com/office/drawing/2014/main" id="{870E0CFF-4E11-4991-9AC6-B4FEE71083A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267301" y="821665"/>
            <a:ext cx="5238939" cy="2946903"/>
          </a:xfrm>
          <a:prstGeom prst="rect">
            <a:avLst/>
          </a:prstGeom>
        </p:spPr>
      </p:pic>
      <p:sp>
        <p:nvSpPr>
          <p:cNvPr id="2" name="제목 1">
            <a:extLst>
              <a:ext uri="{FF2B5EF4-FFF2-40B4-BE49-F238E27FC236}">
                <a16:creationId xmlns:a16="http://schemas.microsoft.com/office/drawing/2014/main" id="{E07DCCA9-9424-4802-A5E1-4BBC34F2B2CF}"/>
              </a:ext>
            </a:extLst>
          </p:cNvPr>
          <p:cNvSpPr>
            <a:spLocks noGrp="1"/>
          </p:cNvSpPr>
          <p:nvPr>
            <p:ph type="ctrTitle"/>
          </p:nvPr>
        </p:nvSpPr>
        <p:spPr>
          <a:xfrm>
            <a:off x="1743607" y="3912041"/>
            <a:ext cx="8394306" cy="1396053"/>
          </a:xfrm>
        </p:spPr>
        <p:txBody>
          <a:bodyPr anchor="b">
            <a:normAutofit/>
          </a:bodyPr>
          <a:lstStyle/>
          <a:p>
            <a:pPr algn="ctr"/>
            <a:r>
              <a:rPr lang="ko-KR" altLang="en-US" dirty="0"/>
              <a:t>동방과제록</a:t>
            </a:r>
            <a:r>
              <a:rPr lang="en-US" altLang="ko-KR" dirty="0"/>
              <a:t>(</a:t>
            </a:r>
            <a:r>
              <a:rPr kumimoji="0" lang="ko-KR" altLang="ko-KR" sz="5400" b="0" i="0" u="none" strike="noStrike" cap="none" normalizeH="0" baseline="0" dirty="0">
                <a:ln>
                  <a:noFill/>
                </a:ln>
                <a:solidFill>
                  <a:srgbClr val="24292E"/>
                </a:solidFill>
                <a:effectLst/>
                <a:latin typeface="Arial Unicode MS"/>
                <a:ea typeface="SFMono-Regular"/>
              </a:rPr>
              <a:t>東方課題錄</a:t>
            </a:r>
            <a:r>
              <a:rPr lang="en-US" altLang="ko-KR" dirty="0"/>
              <a:t>)</a:t>
            </a:r>
            <a:endParaRPr lang="ko-KR" altLang="en-US" dirty="0"/>
          </a:p>
        </p:txBody>
      </p:sp>
      <p:sp>
        <p:nvSpPr>
          <p:cNvPr id="3" name="부제목 2">
            <a:extLst>
              <a:ext uri="{FF2B5EF4-FFF2-40B4-BE49-F238E27FC236}">
                <a16:creationId xmlns:a16="http://schemas.microsoft.com/office/drawing/2014/main" id="{A5368509-1B58-4EBD-BDFC-021E35957536}"/>
              </a:ext>
            </a:extLst>
          </p:cNvPr>
          <p:cNvSpPr>
            <a:spLocks noGrp="1"/>
          </p:cNvSpPr>
          <p:nvPr>
            <p:ph type="subTitle" idx="1"/>
          </p:nvPr>
        </p:nvSpPr>
        <p:spPr>
          <a:xfrm>
            <a:off x="2619375" y="5308096"/>
            <a:ext cx="6953250" cy="862394"/>
          </a:xfrm>
        </p:spPr>
        <p:txBody>
          <a:bodyPr anchor="t">
            <a:normAutofit/>
          </a:bodyPr>
          <a:lstStyle/>
          <a:p>
            <a:pPr algn="ctr"/>
            <a:r>
              <a:rPr lang="en-US" altLang="ko-KR" dirty="0"/>
              <a:t>2017182038 </a:t>
            </a:r>
            <a:r>
              <a:rPr lang="ko-KR" altLang="en-US" dirty="0"/>
              <a:t>정성욱</a:t>
            </a:r>
          </a:p>
        </p:txBody>
      </p:sp>
      <p:sp>
        <p:nvSpPr>
          <p:cNvPr id="5" name="Rectangle 1">
            <a:extLst>
              <a:ext uri="{FF2B5EF4-FFF2-40B4-BE49-F238E27FC236}">
                <a16:creationId xmlns:a16="http://schemas.microsoft.com/office/drawing/2014/main" id="{C8B66180-EB36-42A5-AA5D-B943F0FABB60}"/>
              </a:ext>
            </a:extLst>
          </p:cNvPr>
          <p:cNvSpPr>
            <a:spLocks noChangeArrowheads="1"/>
          </p:cNvSpPr>
          <p:nvPr/>
        </p:nvSpPr>
        <p:spPr bwMode="auto">
          <a:xfrm>
            <a:off x="0" y="182433"/>
            <a:ext cx="25648" cy="92333"/>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600" b="0" i="0" u="none" strike="noStrike" cap="none" normalizeH="0" baseline="0" dirty="0">
                <a:ln>
                  <a:noFill/>
                </a:ln>
                <a:solidFill>
                  <a:schemeClr val="tx1"/>
                </a:solidFill>
                <a:effectLst/>
              </a:rPr>
              <a:t> </a:t>
            </a:r>
            <a:endParaRPr kumimoji="0" lang="ko-KR" altLang="ko-K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75528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8089"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2"/>
                                        </p:tgtEl>
                                      </p:cBhvr>
                                    </p:cmd>
                                  </p:childTnLst>
                                </p:cTn>
                              </p:par>
                            </p:childTnLst>
                          </p:cTn>
                        </p:par>
                      </p:childTnLst>
                    </p:cTn>
                  </p:par>
                </p:childTnLst>
              </p:cTn>
              <p:nextCondLst>
                <p:cond evt="onClick" delay="0">
                  <p:tgtEl>
                    <p:spTgt spid="12"/>
                  </p:tgtEl>
                </p:cond>
              </p:nextCondLst>
            </p:seq>
            <p:video>
              <p:cMediaNode vol="80000">
                <p:cTn id="12" fill="hold" display="0">
                  <p:stCondLst>
                    <p:cond delay="indefinite"/>
                  </p:stCondLst>
                </p:cTn>
                <p:tgtEl>
                  <p:spTgt spid="1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내용 개체 틀 4">
            <a:extLst>
              <a:ext uri="{FF2B5EF4-FFF2-40B4-BE49-F238E27FC236}">
                <a16:creationId xmlns:a16="http://schemas.microsoft.com/office/drawing/2014/main" id="{897737AD-3824-4E85-B1D3-65D103AF183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21461" y="643467"/>
            <a:ext cx="7428088" cy="5571066"/>
          </a:xfrm>
          <a:prstGeom prst="rect">
            <a:avLst/>
          </a:prstGeom>
        </p:spPr>
      </p:pic>
      <p:sp>
        <p:nvSpPr>
          <p:cNvPr id="6" name="화살표: 왼쪽/오른쪽 5">
            <a:extLst>
              <a:ext uri="{FF2B5EF4-FFF2-40B4-BE49-F238E27FC236}">
                <a16:creationId xmlns:a16="http://schemas.microsoft.com/office/drawing/2014/main" id="{C1E8ADA0-18C5-40BD-85CB-5828FD2A38AE}"/>
              </a:ext>
            </a:extLst>
          </p:cNvPr>
          <p:cNvSpPr/>
          <p:nvPr/>
        </p:nvSpPr>
        <p:spPr>
          <a:xfrm>
            <a:off x="2121461" y="2887189"/>
            <a:ext cx="2040840" cy="48391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a:t>방향키 조작</a:t>
            </a:r>
          </a:p>
        </p:txBody>
      </p:sp>
      <p:sp>
        <p:nvSpPr>
          <p:cNvPr id="7" name="순서도: 순차적 액세스 저장소 6">
            <a:extLst>
              <a:ext uri="{FF2B5EF4-FFF2-40B4-BE49-F238E27FC236}">
                <a16:creationId xmlns:a16="http://schemas.microsoft.com/office/drawing/2014/main" id="{C04923E5-D721-47CD-8F53-7CBAAC6C22FF}"/>
              </a:ext>
            </a:extLst>
          </p:cNvPr>
          <p:cNvSpPr/>
          <p:nvPr/>
        </p:nvSpPr>
        <p:spPr>
          <a:xfrm>
            <a:off x="5589225" y="780033"/>
            <a:ext cx="1525979" cy="431581"/>
          </a:xfrm>
          <a:prstGeom prst="flowChartMagneticTap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err="1"/>
              <a:t>점수판</a:t>
            </a:r>
            <a:endParaRPr lang="en-US" altLang="ko-KR" dirty="0"/>
          </a:p>
        </p:txBody>
      </p:sp>
      <p:sp>
        <p:nvSpPr>
          <p:cNvPr id="8" name="순서도: 순차적 액세스 저장소 7">
            <a:extLst>
              <a:ext uri="{FF2B5EF4-FFF2-40B4-BE49-F238E27FC236}">
                <a16:creationId xmlns:a16="http://schemas.microsoft.com/office/drawing/2014/main" id="{C92E32AF-9459-4450-AD2B-72DD5A49628B}"/>
              </a:ext>
            </a:extLst>
          </p:cNvPr>
          <p:cNvSpPr/>
          <p:nvPr/>
        </p:nvSpPr>
        <p:spPr>
          <a:xfrm>
            <a:off x="5231080" y="1775528"/>
            <a:ext cx="1842559" cy="601574"/>
          </a:xfrm>
          <a:prstGeom prst="flowChartMagneticTap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200" dirty="0"/>
              <a:t>플레이어의 체력 </a:t>
            </a:r>
            <a:endParaRPr lang="en-US" altLang="ko-KR" sz="1200" dirty="0"/>
          </a:p>
          <a:p>
            <a:pPr algn="ctr"/>
            <a:endParaRPr lang="en-US" altLang="ko-KR" sz="1200" dirty="0"/>
          </a:p>
          <a:p>
            <a:pPr algn="ctr"/>
            <a:r>
              <a:rPr lang="ko-KR" altLang="en-US" sz="1200" dirty="0"/>
              <a:t>폭탄의 </a:t>
            </a:r>
            <a:r>
              <a:rPr lang="ko-KR" altLang="en-US" sz="1200" dirty="0" err="1"/>
              <a:t>갯수</a:t>
            </a:r>
            <a:endParaRPr lang="en-US" altLang="ko-KR" sz="1200" dirty="0"/>
          </a:p>
        </p:txBody>
      </p:sp>
      <p:sp>
        <p:nvSpPr>
          <p:cNvPr id="11" name="순서도: 순차적 액세스 저장소 10">
            <a:extLst>
              <a:ext uri="{FF2B5EF4-FFF2-40B4-BE49-F238E27FC236}">
                <a16:creationId xmlns:a16="http://schemas.microsoft.com/office/drawing/2014/main" id="{31ECB1D0-687F-443F-AE4C-035DA64E9FF0}"/>
              </a:ext>
            </a:extLst>
          </p:cNvPr>
          <p:cNvSpPr/>
          <p:nvPr/>
        </p:nvSpPr>
        <p:spPr>
          <a:xfrm>
            <a:off x="5835505" y="3825726"/>
            <a:ext cx="1525979" cy="502830"/>
          </a:xfrm>
          <a:prstGeom prst="flowChartMagneticTap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100" dirty="0"/>
              <a:t>스테이지 이름</a:t>
            </a:r>
            <a:endParaRPr lang="en-US" altLang="ko-KR" sz="1100" dirty="0"/>
          </a:p>
        </p:txBody>
      </p:sp>
      <p:sp>
        <p:nvSpPr>
          <p:cNvPr id="17" name="원호 16">
            <a:extLst>
              <a:ext uri="{FF2B5EF4-FFF2-40B4-BE49-F238E27FC236}">
                <a16:creationId xmlns:a16="http://schemas.microsoft.com/office/drawing/2014/main" id="{723730FF-ED41-4E6C-AAC4-53893631006C}"/>
              </a:ext>
            </a:extLst>
          </p:cNvPr>
          <p:cNvSpPr/>
          <p:nvPr/>
        </p:nvSpPr>
        <p:spPr>
          <a:xfrm>
            <a:off x="7785038" y="1062842"/>
            <a:ext cx="1674421" cy="896587"/>
          </a:xfrm>
          <a:prstGeom prst="arc">
            <a:avLst>
              <a:gd name="adj1" fmla="val 16200000"/>
              <a:gd name="adj2" fmla="val 1601754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35" name="원호 34">
            <a:extLst>
              <a:ext uri="{FF2B5EF4-FFF2-40B4-BE49-F238E27FC236}">
                <a16:creationId xmlns:a16="http://schemas.microsoft.com/office/drawing/2014/main" id="{FFBE9625-197A-4CCC-B2CA-3990F3294BC0}"/>
              </a:ext>
            </a:extLst>
          </p:cNvPr>
          <p:cNvSpPr/>
          <p:nvPr/>
        </p:nvSpPr>
        <p:spPr>
          <a:xfrm>
            <a:off x="6906262" y="1832431"/>
            <a:ext cx="1674421" cy="896587"/>
          </a:xfrm>
          <a:prstGeom prst="arc">
            <a:avLst>
              <a:gd name="adj1" fmla="val 16200000"/>
              <a:gd name="adj2" fmla="val 16063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1" name="원호 40">
            <a:extLst>
              <a:ext uri="{FF2B5EF4-FFF2-40B4-BE49-F238E27FC236}">
                <a16:creationId xmlns:a16="http://schemas.microsoft.com/office/drawing/2014/main" id="{9317D545-911A-435B-B1F7-8D189FD59BF2}"/>
              </a:ext>
            </a:extLst>
          </p:cNvPr>
          <p:cNvSpPr/>
          <p:nvPr/>
        </p:nvSpPr>
        <p:spPr>
          <a:xfrm>
            <a:off x="7166854" y="3820882"/>
            <a:ext cx="2250278" cy="2247409"/>
          </a:xfrm>
          <a:prstGeom prst="arc">
            <a:avLst>
              <a:gd name="adj1" fmla="val 16200000"/>
              <a:gd name="adj2" fmla="val 1612652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3" name="원호 42">
            <a:extLst>
              <a:ext uri="{FF2B5EF4-FFF2-40B4-BE49-F238E27FC236}">
                <a16:creationId xmlns:a16="http://schemas.microsoft.com/office/drawing/2014/main" id="{28898901-E06E-44EE-AAED-3EBEE7C15FD1}"/>
              </a:ext>
            </a:extLst>
          </p:cNvPr>
          <p:cNvSpPr/>
          <p:nvPr/>
        </p:nvSpPr>
        <p:spPr>
          <a:xfrm>
            <a:off x="2642451" y="2280724"/>
            <a:ext cx="759164" cy="757270"/>
          </a:xfrm>
          <a:prstGeom prst="arc">
            <a:avLst>
              <a:gd name="adj1" fmla="val 16200000"/>
              <a:gd name="adj2" fmla="val 1601754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5" name="원호 44">
            <a:extLst>
              <a:ext uri="{FF2B5EF4-FFF2-40B4-BE49-F238E27FC236}">
                <a16:creationId xmlns:a16="http://schemas.microsoft.com/office/drawing/2014/main" id="{E6281B07-5628-455A-A5E1-D1D42909D6A1}"/>
              </a:ext>
            </a:extLst>
          </p:cNvPr>
          <p:cNvSpPr/>
          <p:nvPr/>
        </p:nvSpPr>
        <p:spPr>
          <a:xfrm>
            <a:off x="2319505" y="1511135"/>
            <a:ext cx="2200175" cy="757270"/>
          </a:xfrm>
          <a:prstGeom prst="arc">
            <a:avLst>
              <a:gd name="adj1" fmla="val 16200000"/>
              <a:gd name="adj2" fmla="val 1601754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6" name="말풍선: 사각형 45">
            <a:extLst>
              <a:ext uri="{FF2B5EF4-FFF2-40B4-BE49-F238E27FC236}">
                <a16:creationId xmlns:a16="http://schemas.microsoft.com/office/drawing/2014/main" id="{D468D1F1-503A-48C4-9257-C2B46BE6A8DC}"/>
              </a:ext>
            </a:extLst>
          </p:cNvPr>
          <p:cNvSpPr/>
          <p:nvPr/>
        </p:nvSpPr>
        <p:spPr>
          <a:xfrm>
            <a:off x="3354780" y="1021279"/>
            <a:ext cx="1419102" cy="279070"/>
          </a:xfrm>
          <a:prstGeom prst="wedgeRectCallout">
            <a:avLst>
              <a:gd name="adj1" fmla="val -40498"/>
              <a:gd name="adj2" fmla="val 1259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100" dirty="0"/>
              <a:t>플레이어의 공격</a:t>
            </a:r>
          </a:p>
        </p:txBody>
      </p:sp>
    </p:spTree>
    <p:extLst>
      <p:ext uri="{BB962C8B-B14F-4D97-AF65-F5344CB8AC3E}">
        <p14:creationId xmlns:p14="http://schemas.microsoft.com/office/powerpoint/2010/main" val="2186908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내용 개체 틀 4">
            <a:extLst>
              <a:ext uri="{FF2B5EF4-FFF2-40B4-BE49-F238E27FC236}">
                <a16:creationId xmlns:a16="http://schemas.microsoft.com/office/drawing/2014/main" id="{EA43D9A2-30BC-47DB-B65F-8BDF03A71F7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34325" y="643467"/>
            <a:ext cx="7428088" cy="5571066"/>
          </a:xfrm>
          <a:prstGeom prst="rect">
            <a:avLst/>
          </a:prstGeom>
        </p:spPr>
      </p:pic>
      <p:sp>
        <p:nvSpPr>
          <p:cNvPr id="5" name="화살표: 아래쪽 4">
            <a:extLst>
              <a:ext uri="{FF2B5EF4-FFF2-40B4-BE49-F238E27FC236}">
                <a16:creationId xmlns:a16="http://schemas.microsoft.com/office/drawing/2014/main" id="{ED5BE972-1A23-4021-A4A2-1C62554A6834}"/>
              </a:ext>
            </a:extLst>
          </p:cNvPr>
          <p:cNvSpPr/>
          <p:nvPr/>
        </p:nvSpPr>
        <p:spPr>
          <a:xfrm>
            <a:off x="5717741" y="875036"/>
            <a:ext cx="235527" cy="109033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사각형: 둥근 모서리 5">
            <a:extLst>
              <a:ext uri="{FF2B5EF4-FFF2-40B4-BE49-F238E27FC236}">
                <a16:creationId xmlns:a16="http://schemas.microsoft.com/office/drawing/2014/main" id="{7248E667-8AF4-4740-8381-EA87F0F3F711}"/>
              </a:ext>
            </a:extLst>
          </p:cNvPr>
          <p:cNvSpPr/>
          <p:nvPr/>
        </p:nvSpPr>
        <p:spPr>
          <a:xfrm>
            <a:off x="5147953" y="2125683"/>
            <a:ext cx="1626920" cy="2078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900" dirty="0"/>
              <a:t>위에서 아래로 적이 내려옴</a:t>
            </a:r>
          </a:p>
        </p:txBody>
      </p:sp>
      <p:sp>
        <p:nvSpPr>
          <p:cNvPr id="7" name="원호 6">
            <a:extLst>
              <a:ext uri="{FF2B5EF4-FFF2-40B4-BE49-F238E27FC236}">
                <a16:creationId xmlns:a16="http://schemas.microsoft.com/office/drawing/2014/main" id="{0687B09B-C92C-40AA-906C-0C35350166BA}"/>
              </a:ext>
            </a:extLst>
          </p:cNvPr>
          <p:cNvSpPr/>
          <p:nvPr/>
        </p:nvSpPr>
        <p:spPr>
          <a:xfrm>
            <a:off x="2794413" y="875036"/>
            <a:ext cx="886937" cy="1019079"/>
          </a:xfrm>
          <a:prstGeom prst="arc">
            <a:avLst>
              <a:gd name="adj1" fmla="val 16200000"/>
              <a:gd name="adj2" fmla="val 16140778"/>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8" name="말풍선: 사각형 7">
            <a:extLst>
              <a:ext uri="{FF2B5EF4-FFF2-40B4-BE49-F238E27FC236}">
                <a16:creationId xmlns:a16="http://schemas.microsoft.com/office/drawing/2014/main" id="{802BDB6A-B037-4F83-A8AC-71EA9F8DFB1D}"/>
              </a:ext>
            </a:extLst>
          </p:cNvPr>
          <p:cNvSpPr/>
          <p:nvPr/>
        </p:nvSpPr>
        <p:spPr>
          <a:xfrm>
            <a:off x="3872362" y="875036"/>
            <a:ext cx="1156838" cy="312496"/>
          </a:xfrm>
          <a:prstGeom prst="wedgeRectCallout">
            <a:avLst>
              <a:gd name="adj1" fmla="val -66403"/>
              <a:gd name="adj2" fmla="val 9382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50" dirty="0" err="1"/>
              <a:t>피격시</a:t>
            </a:r>
            <a:r>
              <a:rPr lang="ko-KR" altLang="en-US" sz="1050" dirty="0"/>
              <a:t> 사라짐</a:t>
            </a:r>
          </a:p>
        </p:txBody>
      </p:sp>
      <p:sp>
        <p:nvSpPr>
          <p:cNvPr id="10" name="원호 9">
            <a:extLst>
              <a:ext uri="{FF2B5EF4-FFF2-40B4-BE49-F238E27FC236}">
                <a16:creationId xmlns:a16="http://schemas.microsoft.com/office/drawing/2014/main" id="{19B720D1-E7BA-49AD-81EB-27E142E2F217}"/>
              </a:ext>
            </a:extLst>
          </p:cNvPr>
          <p:cNvSpPr/>
          <p:nvPr/>
        </p:nvSpPr>
        <p:spPr>
          <a:xfrm>
            <a:off x="5961413" y="916598"/>
            <a:ext cx="886937" cy="1019079"/>
          </a:xfrm>
          <a:prstGeom prst="arc">
            <a:avLst>
              <a:gd name="adj1" fmla="val 16200000"/>
              <a:gd name="adj2" fmla="val 16140778"/>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Tree>
    <p:extLst>
      <p:ext uri="{BB962C8B-B14F-4D97-AF65-F5344CB8AC3E}">
        <p14:creationId xmlns:p14="http://schemas.microsoft.com/office/powerpoint/2010/main" val="1813150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CC702F4-8C94-46DB-9FDC-88B225692054}"/>
              </a:ext>
            </a:extLst>
          </p:cNvPr>
          <p:cNvSpPr>
            <a:spLocks noGrp="1"/>
          </p:cNvSpPr>
          <p:nvPr>
            <p:ph type="title"/>
          </p:nvPr>
        </p:nvSpPr>
        <p:spPr/>
        <p:txBody>
          <a:bodyPr/>
          <a:lstStyle/>
          <a:p>
            <a:endParaRPr lang="ko-KR" altLang="en-US" dirty="0"/>
          </a:p>
        </p:txBody>
      </p:sp>
      <p:graphicFrame>
        <p:nvGraphicFramePr>
          <p:cNvPr id="4" name="내용 개체 틀 3">
            <a:extLst>
              <a:ext uri="{FF2B5EF4-FFF2-40B4-BE49-F238E27FC236}">
                <a16:creationId xmlns:a16="http://schemas.microsoft.com/office/drawing/2014/main" id="{F707C660-14FE-4C10-9B7C-239E25056C71}"/>
              </a:ext>
            </a:extLst>
          </p:cNvPr>
          <p:cNvGraphicFramePr>
            <a:graphicFrameLocks noGrp="1"/>
          </p:cNvGraphicFramePr>
          <p:nvPr>
            <p:ph idx="1"/>
            <p:extLst>
              <p:ext uri="{D42A27DB-BD31-4B8C-83A1-F6EECF244321}">
                <p14:modId xmlns:p14="http://schemas.microsoft.com/office/powerpoint/2010/main" val="3697279784"/>
              </p:ext>
            </p:extLst>
          </p:nvPr>
        </p:nvGraphicFramePr>
        <p:xfrm>
          <a:off x="2142768" y="442220"/>
          <a:ext cx="7644245" cy="5865369"/>
        </p:xfrm>
        <a:graphic>
          <a:graphicData uri="http://schemas.openxmlformats.org/drawingml/2006/table">
            <a:tbl>
              <a:tblPr firstRow="1" firstCol="1" bandRow="1">
                <a:tableStyleId>{5C22544A-7EE6-4342-B048-85BDC9FD1C3A}</a:tableStyleId>
              </a:tblPr>
              <a:tblGrid>
                <a:gridCol w="1437831">
                  <a:extLst>
                    <a:ext uri="{9D8B030D-6E8A-4147-A177-3AD203B41FA5}">
                      <a16:colId xmlns:a16="http://schemas.microsoft.com/office/drawing/2014/main" val="3148381168"/>
                    </a:ext>
                  </a:extLst>
                </a:gridCol>
                <a:gridCol w="3657762">
                  <a:extLst>
                    <a:ext uri="{9D8B030D-6E8A-4147-A177-3AD203B41FA5}">
                      <a16:colId xmlns:a16="http://schemas.microsoft.com/office/drawing/2014/main" val="646689621"/>
                    </a:ext>
                  </a:extLst>
                </a:gridCol>
                <a:gridCol w="2548652">
                  <a:extLst>
                    <a:ext uri="{9D8B030D-6E8A-4147-A177-3AD203B41FA5}">
                      <a16:colId xmlns:a16="http://schemas.microsoft.com/office/drawing/2014/main" val="1282458765"/>
                    </a:ext>
                  </a:extLst>
                </a:gridCol>
              </a:tblGrid>
              <a:tr h="148851">
                <a:tc>
                  <a:txBody>
                    <a:bodyPr/>
                    <a:lstStyle/>
                    <a:p>
                      <a:pPr algn="ctr" latinLnBrk="1">
                        <a:lnSpc>
                          <a:spcPct val="107000"/>
                        </a:lnSpc>
                        <a:spcAft>
                          <a:spcPts val="800"/>
                        </a:spcAft>
                      </a:pPr>
                      <a:r>
                        <a:rPr lang="ko-KR" sz="1100" kern="100" dirty="0">
                          <a:effectLst/>
                        </a:rPr>
                        <a:t>내용</a:t>
                      </a:r>
                      <a:endParaRPr lang="ko-KR" sz="11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ctr" latinLnBrk="1">
                        <a:lnSpc>
                          <a:spcPct val="107000"/>
                        </a:lnSpc>
                        <a:spcAft>
                          <a:spcPts val="800"/>
                        </a:spcAft>
                      </a:pPr>
                      <a:r>
                        <a:rPr lang="ko-KR" sz="1100" kern="100" dirty="0">
                          <a:effectLst/>
                        </a:rPr>
                        <a:t>최소 범위</a:t>
                      </a:r>
                      <a:endParaRPr lang="ko-KR" sz="11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ctr" latinLnBrk="1">
                        <a:lnSpc>
                          <a:spcPct val="107000"/>
                        </a:lnSpc>
                        <a:spcAft>
                          <a:spcPts val="800"/>
                        </a:spcAft>
                      </a:pPr>
                      <a:r>
                        <a:rPr lang="ko-KR" sz="1100" kern="100">
                          <a:effectLst/>
                        </a:rPr>
                        <a:t>추가 범위</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2085741035"/>
                  </a:ext>
                </a:extLst>
              </a:tr>
              <a:tr h="435166">
                <a:tc>
                  <a:txBody>
                    <a:bodyPr/>
                    <a:lstStyle/>
                    <a:p>
                      <a:pPr algn="ctr" latinLnBrk="1">
                        <a:lnSpc>
                          <a:spcPct val="150000"/>
                        </a:lnSpc>
                        <a:spcBef>
                          <a:spcPts val="1200"/>
                        </a:spcBef>
                        <a:spcAft>
                          <a:spcPts val="800"/>
                        </a:spcAft>
                      </a:pPr>
                      <a:r>
                        <a:rPr lang="ko-KR" sz="1050" kern="100" dirty="0">
                          <a:effectLst/>
                        </a:rPr>
                        <a:t>캐릭터 컨트롤</a:t>
                      </a:r>
                      <a:endParaRPr lang="ko-KR" sz="11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nchor="ctr"/>
                </a:tc>
                <a:tc>
                  <a:txBody>
                    <a:bodyPr/>
                    <a:lstStyle/>
                    <a:p>
                      <a:pPr algn="just" latinLnBrk="1">
                        <a:lnSpc>
                          <a:spcPct val="107000"/>
                        </a:lnSpc>
                        <a:spcAft>
                          <a:spcPts val="800"/>
                        </a:spcAft>
                      </a:pPr>
                      <a:r>
                        <a:rPr lang="ko-KR" sz="1000" kern="100" dirty="0">
                          <a:effectLst/>
                        </a:rPr>
                        <a:t>키보드 방향키로 캐릭터를 움직임</a:t>
                      </a:r>
                      <a:r>
                        <a:rPr lang="en-US" sz="1000" kern="100" dirty="0">
                          <a:effectLst/>
                        </a:rPr>
                        <a:t>.</a:t>
                      </a:r>
                      <a:endParaRPr lang="ko-KR" sz="1100" kern="100" dirty="0">
                        <a:effectLst/>
                      </a:endParaRPr>
                    </a:p>
                    <a:p>
                      <a:pPr algn="just" latinLnBrk="1">
                        <a:lnSpc>
                          <a:spcPct val="107000"/>
                        </a:lnSpc>
                        <a:spcAft>
                          <a:spcPts val="800"/>
                        </a:spcAft>
                      </a:pPr>
                      <a:r>
                        <a:rPr lang="ko-KR" sz="1000" kern="100" dirty="0">
                          <a:effectLst/>
                        </a:rPr>
                        <a:t>방향은 대각을 포함한 </a:t>
                      </a:r>
                      <a:r>
                        <a:rPr lang="ko-KR" sz="1000" kern="100" dirty="0" err="1">
                          <a:effectLst/>
                        </a:rPr>
                        <a:t>좌우상하로</a:t>
                      </a:r>
                      <a:r>
                        <a:rPr lang="ko-KR" sz="1000" kern="100" dirty="0">
                          <a:effectLst/>
                        </a:rPr>
                        <a:t> 캐릭터가 움직일 수 있음</a:t>
                      </a:r>
                      <a:r>
                        <a:rPr lang="en-US" sz="1000" kern="100" dirty="0">
                          <a:effectLst/>
                        </a:rPr>
                        <a:t>.</a:t>
                      </a:r>
                      <a:endParaRPr lang="ko-KR" sz="11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just" latinLnBrk="1">
                        <a:lnSpc>
                          <a:spcPct val="107000"/>
                        </a:lnSpc>
                        <a:spcAft>
                          <a:spcPts val="800"/>
                        </a:spcAft>
                      </a:pPr>
                      <a:r>
                        <a:rPr lang="en-US" sz="1000" kern="100">
                          <a:effectLst/>
                        </a:rPr>
                        <a:t> </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4287450806"/>
                  </a:ext>
                </a:extLst>
              </a:tr>
              <a:tr h="348944">
                <a:tc>
                  <a:txBody>
                    <a:bodyPr/>
                    <a:lstStyle/>
                    <a:p>
                      <a:pPr algn="ctr" latinLnBrk="1">
                        <a:lnSpc>
                          <a:spcPct val="107000"/>
                        </a:lnSpc>
                        <a:spcAft>
                          <a:spcPts val="800"/>
                        </a:spcAft>
                      </a:pPr>
                      <a:r>
                        <a:rPr lang="ko-KR" sz="1050" kern="100">
                          <a:effectLst/>
                        </a:rPr>
                        <a:t>캐릭터 공격</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nchor="ctr"/>
                </a:tc>
                <a:tc>
                  <a:txBody>
                    <a:bodyPr/>
                    <a:lstStyle/>
                    <a:p>
                      <a:pPr algn="just" latinLnBrk="1">
                        <a:lnSpc>
                          <a:spcPct val="107000"/>
                        </a:lnSpc>
                        <a:spcAft>
                          <a:spcPts val="800"/>
                        </a:spcAft>
                      </a:pPr>
                      <a:r>
                        <a:rPr lang="en-US" sz="1000" kern="100">
                          <a:effectLst/>
                        </a:rPr>
                        <a:t>Z</a:t>
                      </a:r>
                      <a:r>
                        <a:rPr lang="ko-KR" sz="1000" kern="100">
                          <a:effectLst/>
                        </a:rPr>
                        <a:t>를 누르면 캐릭터가 공격함 </a:t>
                      </a:r>
                      <a:endParaRPr lang="ko-KR" sz="1100" kern="100">
                        <a:effectLst/>
                      </a:endParaRPr>
                    </a:p>
                    <a:p>
                      <a:pPr algn="just" latinLnBrk="1">
                        <a:lnSpc>
                          <a:spcPct val="107000"/>
                        </a:lnSpc>
                        <a:spcAft>
                          <a:spcPts val="800"/>
                        </a:spcAft>
                      </a:pPr>
                      <a:r>
                        <a:rPr lang="en-US" sz="1000" kern="100">
                          <a:effectLst/>
                        </a:rPr>
                        <a:t>Space bar</a:t>
                      </a:r>
                      <a:r>
                        <a:rPr lang="ko-KR" sz="1000" kern="100">
                          <a:effectLst/>
                        </a:rPr>
                        <a:t>로 폭탄을 사용할 수 있음</a:t>
                      </a:r>
                      <a:r>
                        <a:rPr lang="en-US" sz="1000" kern="100">
                          <a:effectLst/>
                        </a:rPr>
                        <a:t>.</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just" latinLnBrk="1">
                        <a:lnSpc>
                          <a:spcPct val="107000"/>
                        </a:lnSpc>
                        <a:spcAft>
                          <a:spcPts val="800"/>
                        </a:spcAft>
                      </a:pPr>
                      <a:r>
                        <a:rPr lang="ko-KR" sz="1000" kern="100">
                          <a:effectLst/>
                        </a:rPr>
                        <a:t>게이지를 만들어 일정 시간 후 충전이 완료되면 필살기 사용 가능</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2865159603"/>
                  </a:ext>
                </a:extLst>
              </a:tr>
              <a:tr h="456985">
                <a:tc>
                  <a:txBody>
                    <a:bodyPr/>
                    <a:lstStyle/>
                    <a:p>
                      <a:pPr algn="ctr" latinLnBrk="1">
                        <a:lnSpc>
                          <a:spcPct val="107000"/>
                        </a:lnSpc>
                        <a:spcAft>
                          <a:spcPts val="800"/>
                        </a:spcAft>
                      </a:pPr>
                      <a:r>
                        <a:rPr lang="ko-KR" sz="1050" kern="100">
                          <a:effectLst/>
                        </a:rPr>
                        <a:t>맵</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nchor="ctr"/>
                </a:tc>
                <a:tc>
                  <a:txBody>
                    <a:bodyPr/>
                    <a:lstStyle/>
                    <a:p>
                      <a:pPr algn="just" latinLnBrk="1">
                        <a:lnSpc>
                          <a:spcPct val="107000"/>
                        </a:lnSpc>
                        <a:spcAft>
                          <a:spcPts val="800"/>
                        </a:spcAft>
                      </a:pPr>
                      <a:r>
                        <a:rPr lang="ko-KR" sz="1000" kern="100" dirty="0">
                          <a:effectLst/>
                        </a:rPr>
                        <a:t>스테이지는 총 </a:t>
                      </a:r>
                      <a:r>
                        <a:rPr lang="en-US" sz="1000" kern="100" dirty="0">
                          <a:effectLst/>
                        </a:rPr>
                        <a:t>3</a:t>
                      </a:r>
                      <a:r>
                        <a:rPr lang="ko-KR" sz="1000" kern="100" dirty="0">
                          <a:effectLst/>
                        </a:rPr>
                        <a:t>개가 존재</a:t>
                      </a:r>
                      <a:endParaRPr lang="ko-KR" sz="1100" kern="100" dirty="0">
                        <a:effectLst/>
                      </a:endParaRPr>
                    </a:p>
                    <a:p>
                      <a:pPr algn="just" latinLnBrk="1">
                        <a:lnSpc>
                          <a:spcPct val="107000"/>
                        </a:lnSpc>
                        <a:spcAft>
                          <a:spcPts val="800"/>
                        </a:spcAft>
                      </a:pPr>
                      <a:r>
                        <a:rPr lang="ko-KR" sz="1000" kern="100" dirty="0">
                          <a:effectLst/>
                        </a:rPr>
                        <a:t>각 스테이지별로 몬스터와 보스가 존재</a:t>
                      </a:r>
                      <a:endParaRPr lang="ko-KR" sz="11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just" latinLnBrk="1">
                        <a:lnSpc>
                          <a:spcPct val="107000"/>
                        </a:lnSpc>
                        <a:spcAft>
                          <a:spcPts val="800"/>
                        </a:spcAft>
                      </a:pPr>
                      <a:r>
                        <a:rPr lang="ko-KR" sz="1000" kern="100">
                          <a:effectLst/>
                        </a:rPr>
                        <a:t>일정 조건으로 스테이지 클리어 시 보너스 맵 출현</a:t>
                      </a:r>
                      <a:endParaRPr lang="ko-KR" sz="1100" kern="100">
                        <a:effectLst/>
                      </a:endParaRPr>
                    </a:p>
                    <a:p>
                      <a:pPr algn="just" latinLnBrk="1">
                        <a:lnSpc>
                          <a:spcPct val="107000"/>
                        </a:lnSpc>
                        <a:spcAft>
                          <a:spcPts val="800"/>
                        </a:spcAft>
                      </a:pPr>
                      <a:r>
                        <a:rPr lang="ko-KR" sz="1000" kern="100">
                          <a:effectLst/>
                        </a:rPr>
                        <a:t>튜토리얼 맵 추가</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216661644"/>
                  </a:ext>
                </a:extLst>
              </a:tr>
              <a:tr h="591614">
                <a:tc>
                  <a:txBody>
                    <a:bodyPr/>
                    <a:lstStyle/>
                    <a:p>
                      <a:pPr algn="ctr" latinLnBrk="1">
                        <a:lnSpc>
                          <a:spcPct val="107000"/>
                        </a:lnSpc>
                        <a:spcAft>
                          <a:spcPts val="800"/>
                        </a:spcAft>
                      </a:pPr>
                      <a:r>
                        <a:rPr lang="ko-KR" sz="1050" kern="100">
                          <a:effectLst/>
                        </a:rPr>
                        <a:t>적</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nchor="ctr"/>
                </a:tc>
                <a:tc>
                  <a:txBody>
                    <a:bodyPr/>
                    <a:lstStyle/>
                    <a:p>
                      <a:pPr algn="just" latinLnBrk="1">
                        <a:lnSpc>
                          <a:spcPct val="107000"/>
                        </a:lnSpc>
                        <a:spcAft>
                          <a:spcPts val="800"/>
                        </a:spcAft>
                      </a:pPr>
                      <a:r>
                        <a:rPr lang="ko-KR" sz="1000" kern="100" dirty="0">
                          <a:effectLst/>
                        </a:rPr>
                        <a:t>이동 </a:t>
                      </a:r>
                      <a:r>
                        <a:rPr lang="en-US" sz="1000" kern="100" dirty="0">
                          <a:effectLst/>
                        </a:rPr>
                        <a:t>: </a:t>
                      </a:r>
                      <a:r>
                        <a:rPr lang="ko-KR" sz="1000" kern="100" dirty="0">
                          <a:effectLst/>
                        </a:rPr>
                        <a:t>맵 위쪽에서 아래쪽으로 이동</a:t>
                      </a:r>
                      <a:endParaRPr lang="ko-KR" sz="1100" kern="100" dirty="0">
                        <a:effectLst/>
                      </a:endParaRPr>
                    </a:p>
                    <a:p>
                      <a:pPr algn="just" latinLnBrk="1">
                        <a:lnSpc>
                          <a:spcPct val="107000"/>
                        </a:lnSpc>
                        <a:spcAft>
                          <a:spcPts val="800"/>
                        </a:spcAft>
                      </a:pPr>
                      <a:r>
                        <a:rPr lang="ko-KR" sz="1000" kern="100" dirty="0">
                          <a:effectLst/>
                        </a:rPr>
                        <a:t>공격 </a:t>
                      </a:r>
                      <a:r>
                        <a:rPr lang="en-US" sz="1000" kern="100" dirty="0">
                          <a:effectLst/>
                        </a:rPr>
                        <a:t>: </a:t>
                      </a:r>
                      <a:r>
                        <a:rPr lang="ko-KR" sz="1000" kern="100" dirty="0">
                          <a:effectLst/>
                        </a:rPr>
                        <a:t>모든 적은 종료별로 고유의 공격이 존재함</a:t>
                      </a:r>
                      <a:endParaRPr lang="ko-KR" sz="1100" kern="100" dirty="0">
                        <a:effectLst/>
                      </a:endParaRPr>
                    </a:p>
                    <a:p>
                      <a:pPr algn="just" latinLnBrk="1">
                        <a:lnSpc>
                          <a:spcPct val="107000"/>
                        </a:lnSpc>
                        <a:spcAft>
                          <a:spcPts val="800"/>
                        </a:spcAft>
                      </a:pPr>
                      <a:r>
                        <a:rPr lang="ko-KR" sz="1000" kern="100" dirty="0">
                          <a:effectLst/>
                        </a:rPr>
                        <a:t>피격 </a:t>
                      </a:r>
                      <a:r>
                        <a:rPr lang="en-US" sz="1000" kern="100" dirty="0">
                          <a:effectLst/>
                        </a:rPr>
                        <a:t>: </a:t>
                      </a:r>
                      <a:r>
                        <a:rPr lang="ko-KR" sz="1000" kern="100" dirty="0">
                          <a:effectLst/>
                        </a:rPr>
                        <a:t>피격된 적은 소멸되고 플레이어의 점수가 올라감</a:t>
                      </a:r>
                      <a:r>
                        <a:rPr lang="en-US" sz="1000" kern="100" dirty="0">
                          <a:effectLst/>
                        </a:rPr>
                        <a:t>.</a:t>
                      </a:r>
                      <a:endParaRPr lang="ko-KR" sz="11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just" latinLnBrk="1">
                        <a:lnSpc>
                          <a:spcPct val="107000"/>
                        </a:lnSpc>
                        <a:spcAft>
                          <a:spcPts val="800"/>
                        </a:spcAft>
                      </a:pPr>
                      <a:r>
                        <a:rPr lang="ko-KR" sz="1000" kern="100">
                          <a:effectLst/>
                        </a:rPr>
                        <a:t>보스는 체력별로 공격 패턴을 달리함</a:t>
                      </a:r>
                      <a:r>
                        <a:rPr lang="en-US" sz="1000" kern="100">
                          <a:effectLst/>
                        </a:rPr>
                        <a:t>.</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1463078014"/>
                  </a:ext>
                </a:extLst>
              </a:tr>
              <a:tr h="272050">
                <a:tc>
                  <a:txBody>
                    <a:bodyPr/>
                    <a:lstStyle/>
                    <a:p>
                      <a:pPr algn="ctr" latinLnBrk="1">
                        <a:lnSpc>
                          <a:spcPct val="107000"/>
                        </a:lnSpc>
                        <a:spcAft>
                          <a:spcPts val="800"/>
                        </a:spcAft>
                      </a:pPr>
                      <a:r>
                        <a:rPr lang="ko-KR" sz="1050" kern="100">
                          <a:effectLst/>
                        </a:rPr>
                        <a:t>난이도</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nchor="ctr"/>
                </a:tc>
                <a:tc>
                  <a:txBody>
                    <a:bodyPr/>
                    <a:lstStyle/>
                    <a:p>
                      <a:pPr algn="just" latinLnBrk="1">
                        <a:lnSpc>
                          <a:spcPct val="107000"/>
                        </a:lnSpc>
                        <a:spcAft>
                          <a:spcPts val="800"/>
                        </a:spcAft>
                      </a:pPr>
                      <a:r>
                        <a:rPr lang="ko-KR" sz="1000" kern="100">
                          <a:effectLst/>
                        </a:rPr>
                        <a:t>스테이지를 넘어갈 때 마다 몬스터와 보스의 체력이 증가</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just" latinLnBrk="1">
                        <a:lnSpc>
                          <a:spcPct val="107000"/>
                        </a:lnSpc>
                        <a:spcAft>
                          <a:spcPts val="800"/>
                        </a:spcAft>
                      </a:pPr>
                      <a:r>
                        <a:rPr lang="ko-KR" sz="1000" kern="100">
                          <a:effectLst/>
                        </a:rPr>
                        <a:t>스테이지를 넘어갈 시 적들의 공격 패턴 다양화</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3293225258"/>
                  </a:ext>
                </a:extLst>
              </a:tr>
              <a:tr h="2155674">
                <a:tc>
                  <a:txBody>
                    <a:bodyPr/>
                    <a:lstStyle/>
                    <a:p>
                      <a:pPr algn="ctr" latinLnBrk="1">
                        <a:lnSpc>
                          <a:spcPct val="107000"/>
                        </a:lnSpc>
                        <a:spcAft>
                          <a:spcPts val="800"/>
                        </a:spcAft>
                      </a:pPr>
                      <a:r>
                        <a:rPr lang="ko-KR" sz="1050" kern="100">
                          <a:effectLst/>
                        </a:rPr>
                        <a:t>게임 기능</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nchor="ctr"/>
                </a:tc>
                <a:tc>
                  <a:txBody>
                    <a:bodyPr/>
                    <a:lstStyle/>
                    <a:p>
                      <a:pPr algn="just" latinLnBrk="1">
                        <a:lnSpc>
                          <a:spcPct val="107000"/>
                        </a:lnSpc>
                        <a:spcAft>
                          <a:spcPts val="800"/>
                        </a:spcAft>
                      </a:pPr>
                      <a:r>
                        <a:rPr lang="ko-KR" sz="1000" kern="100" dirty="0">
                          <a:effectLst/>
                        </a:rPr>
                        <a:t>적의 공격에 플레이어가 공격당할 시 </a:t>
                      </a:r>
                      <a:endParaRPr lang="ko-KR" sz="1100" kern="100" dirty="0">
                        <a:effectLst/>
                      </a:endParaRPr>
                    </a:p>
                    <a:p>
                      <a:pPr marL="342900" lvl="0" indent="-342900" algn="just" latinLnBrk="1">
                        <a:lnSpc>
                          <a:spcPct val="107000"/>
                        </a:lnSpc>
                        <a:spcAft>
                          <a:spcPts val="800"/>
                        </a:spcAft>
                        <a:buFont typeface="Wingdings" panose="05000000000000000000" pitchFamily="2" charset="2"/>
                        <a:buChar char=""/>
                      </a:pPr>
                      <a:r>
                        <a:rPr lang="ko-KR" sz="1000" kern="100" dirty="0">
                          <a:effectLst/>
                        </a:rPr>
                        <a:t>체력 카운트 감소</a:t>
                      </a:r>
                      <a:endParaRPr lang="ko-KR" sz="1100" kern="100" dirty="0">
                        <a:effectLst/>
                      </a:endParaRPr>
                    </a:p>
                    <a:p>
                      <a:pPr marL="342900" lvl="0" indent="-342900" algn="just" latinLnBrk="1">
                        <a:lnSpc>
                          <a:spcPct val="107000"/>
                        </a:lnSpc>
                        <a:spcAft>
                          <a:spcPts val="800"/>
                        </a:spcAft>
                        <a:buFont typeface="Wingdings" panose="05000000000000000000" pitchFamily="2" charset="2"/>
                        <a:buChar char=""/>
                      </a:pPr>
                      <a:r>
                        <a:rPr lang="ko-KR" sz="1000" kern="100" dirty="0">
                          <a:effectLst/>
                        </a:rPr>
                        <a:t>체력이 </a:t>
                      </a:r>
                      <a:r>
                        <a:rPr lang="en-US" sz="1000" kern="100" dirty="0">
                          <a:effectLst/>
                        </a:rPr>
                        <a:t>0</a:t>
                      </a:r>
                      <a:r>
                        <a:rPr lang="ko-KR" sz="1000" kern="100" dirty="0">
                          <a:effectLst/>
                        </a:rPr>
                        <a:t>이 될 경우 게임 종료</a:t>
                      </a:r>
                      <a:endParaRPr lang="ko-KR" sz="1100" kern="100" dirty="0">
                        <a:effectLst/>
                      </a:endParaRPr>
                    </a:p>
                    <a:p>
                      <a:pPr algn="just" latinLnBrk="1">
                        <a:lnSpc>
                          <a:spcPct val="107000"/>
                        </a:lnSpc>
                        <a:spcAft>
                          <a:spcPts val="800"/>
                        </a:spcAft>
                      </a:pPr>
                      <a:r>
                        <a:rPr lang="ko-KR" sz="1000" kern="100" dirty="0">
                          <a:effectLst/>
                        </a:rPr>
                        <a:t>플레이어의 공격에 적이 맞을 시</a:t>
                      </a:r>
                      <a:endParaRPr lang="ko-KR" sz="1100" kern="100" dirty="0">
                        <a:effectLst/>
                      </a:endParaRPr>
                    </a:p>
                    <a:p>
                      <a:pPr marL="342900" lvl="0" indent="-342900" algn="just" latinLnBrk="1">
                        <a:lnSpc>
                          <a:spcPct val="107000"/>
                        </a:lnSpc>
                        <a:spcAft>
                          <a:spcPts val="800"/>
                        </a:spcAft>
                        <a:buFont typeface="Wingdings" panose="05000000000000000000" pitchFamily="2" charset="2"/>
                        <a:buChar char=""/>
                      </a:pPr>
                      <a:r>
                        <a:rPr lang="ko-KR" sz="1000" kern="100" dirty="0">
                          <a:effectLst/>
                        </a:rPr>
                        <a:t>체력 카운트 감소 및 소멸</a:t>
                      </a:r>
                      <a:endParaRPr lang="ko-KR" sz="1100" kern="100" dirty="0">
                        <a:effectLst/>
                      </a:endParaRPr>
                    </a:p>
                    <a:p>
                      <a:pPr algn="just" latinLnBrk="1">
                        <a:lnSpc>
                          <a:spcPct val="107000"/>
                        </a:lnSpc>
                        <a:spcAft>
                          <a:spcPts val="800"/>
                        </a:spcAft>
                      </a:pPr>
                      <a:r>
                        <a:rPr lang="ko-KR" sz="1000" kern="100" dirty="0">
                          <a:effectLst/>
                        </a:rPr>
                        <a:t>스테이지 종료 후</a:t>
                      </a:r>
                      <a:endParaRPr lang="ko-KR" sz="1100" kern="100" dirty="0">
                        <a:effectLst/>
                      </a:endParaRPr>
                    </a:p>
                    <a:p>
                      <a:pPr marL="342900" lvl="0" indent="-342900" algn="just" latinLnBrk="1">
                        <a:lnSpc>
                          <a:spcPct val="107000"/>
                        </a:lnSpc>
                        <a:spcAft>
                          <a:spcPts val="800"/>
                        </a:spcAft>
                        <a:buFont typeface="Wingdings" panose="05000000000000000000" pitchFamily="2" charset="2"/>
                        <a:buChar char=""/>
                      </a:pPr>
                      <a:r>
                        <a:rPr lang="ko-KR" sz="1000" kern="100" dirty="0">
                          <a:effectLst/>
                        </a:rPr>
                        <a:t>다음 스테이지로 넘어갈지 게임을 종료할지 정할 수 있음</a:t>
                      </a:r>
                      <a:endParaRPr lang="ko-KR" sz="1100" kern="100" dirty="0">
                        <a:effectLst/>
                      </a:endParaRPr>
                    </a:p>
                    <a:p>
                      <a:pPr marL="342900" lvl="0" indent="-342900" algn="just" latinLnBrk="1">
                        <a:lnSpc>
                          <a:spcPct val="107000"/>
                        </a:lnSpc>
                        <a:spcAft>
                          <a:spcPts val="800"/>
                        </a:spcAft>
                        <a:buFont typeface="Wingdings" panose="05000000000000000000" pitchFamily="2" charset="2"/>
                        <a:buChar char=""/>
                      </a:pPr>
                      <a:r>
                        <a:rPr lang="ko-KR" sz="1000" kern="100" dirty="0">
                          <a:effectLst/>
                        </a:rPr>
                        <a:t>종료 후 점수 기록</a:t>
                      </a:r>
                      <a:r>
                        <a:rPr lang="en-US" sz="1000" kern="100" dirty="0">
                          <a:effectLst/>
                        </a:rPr>
                        <a:t>.</a:t>
                      </a:r>
                      <a:endParaRPr lang="ko-KR" sz="1100" kern="100" dirty="0">
                        <a:effectLst/>
                      </a:endParaRPr>
                    </a:p>
                    <a:p>
                      <a:pPr marL="342900" lvl="0" indent="-342900" algn="just" latinLnBrk="1">
                        <a:lnSpc>
                          <a:spcPct val="107000"/>
                        </a:lnSpc>
                        <a:spcAft>
                          <a:spcPts val="800"/>
                        </a:spcAft>
                        <a:buFont typeface="Wingdings" panose="05000000000000000000" pitchFamily="2" charset="2"/>
                        <a:buChar char=""/>
                      </a:pPr>
                      <a:r>
                        <a:rPr lang="ko-KR" sz="1000" kern="100" dirty="0">
                          <a:effectLst/>
                        </a:rPr>
                        <a:t>마지막 스테이지를 클리어 시 자동으로 종료</a:t>
                      </a:r>
                      <a:endParaRPr lang="ko-KR" sz="11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just" latinLnBrk="1">
                        <a:lnSpc>
                          <a:spcPct val="107000"/>
                        </a:lnSpc>
                        <a:spcAft>
                          <a:spcPts val="800"/>
                        </a:spcAft>
                      </a:pPr>
                      <a:r>
                        <a:rPr lang="ko-KR" sz="1000" kern="100">
                          <a:effectLst/>
                        </a:rPr>
                        <a:t>게임 종료 후 재시작시 마지막으로 피격된 장소에서 재시작 가능</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3841835504"/>
                  </a:ext>
                </a:extLst>
              </a:tr>
              <a:tr h="272050">
                <a:tc>
                  <a:txBody>
                    <a:bodyPr/>
                    <a:lstStyle/>
                    <a:p>
                      <a:pPr algn="ctr" latinLnBrk="1">
                        <a:lnSpc>
                          <a:spcPct val="107000"/>
                        </a:lnSpc>
                        <a:spcAft>
                          <a:spcPts val="800"/>
                        </a:spcAft>
                      </a:pPr>
                      <a:r>
                        <a:rPr lang="ko-KR" sz="1050" kern="100">
                          <a:effectLst/>
                        </a:rPr>
                        <a:t>사운드</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nchor="ctr"/>
                </a:tc>
                <a:tc>
                  <a:txBody>
                    <a:bodyPr/>
                    <a:lstStyle/>
                    <a:p>
                      <a:pPr algn="just" latinLnBrk="1">
                        <a:lnSpc>
                          <a:spcPct val="107000"/>
                        </a:lnSpc>
                        <a:spcAft>
                          <a:spcPts val="800"/>
                        </a:spcAft>
                      </a:pPr>
                      <a:r>
                        <a:rPr lang="ko-KR" sz="1000" kern="100">
                          <a:effectLst/>
                        </a:rPr>
                        <a:t>공격</a:t>
                      </a:r>
                      <a:r>
                        <a:rPr lang="en-US" sz="1000" kern="100">
                          <a:effectLst/>
                        </a:rPr>
                        <a:t>, </a:t>
                      </a:r>
                      <a:r>
                        <a:rPr lang="ko-KR" sz="1000" kern="100">
                          <a:effectLst/>
                        </a:rPr>
                        <a:t>피격</a:t>
                      </a:r>
                      <a:r>
                        <a:rPr lang="en-US" sz="1000" kern="100">
                          <a:effectLst/>
                        </a:rPr>
                        <a:t>, </a:t>
                      </a:r>
                      <a:r>
                        <a:rPr lang="ko-KR" sz="1000" kern="100">
                          <a:effectLst/>
                        </a:rPr>
                        <a:t>보스 승리</a:t>
                      </a:r>
                      <a:r>
                        <a:rPr lang="en-US" sz="1000" kern="100">
                          <a:effectLst/>
                        </a:rPr>
                        <a:t>, </a:t>
                      </a:r>
                      <a:r>
                        <a:rPr lang="ko-KR" sz="1000" kern="100">
                          <a:effectLst/>
                        </a:rPr>
                        <a:t>스테이지 사운드</a:t>
                      </a:r>
                      <a:r>
                        <a:rPr lang="en-US" sz="1000" kern="100">
                          <a:effectLst/>
                        </a:rPr>
                        <a:t>, </a:t>
                      </a:r>
                      <a:r>
                        <a:rPr lang="ko-KR" sz="1000" kern="100">
                          <a:effectLst/>
                        </a:rPr>
                        <a:t>폭탄 사운드 등이 존재</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just" latinLnBrk="1">
                        <a:lnSpc>
                          <a:spcPct val="107000"/>
                        </a:lnSpc>
                        <a:spcAft>
                          <a:spcPts val="800"/>
                        </a:spcAft>
                      </a:pPr>
                      <a:r>
                        <a:rPr lang="en-US" sz="1000" kern="100">
                          <a:effectLst/>
                        </a:rPr>
                        <a:t> </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598564334"/>
                  </a:ext>
                </a:extLst>
              </a:tr>
              <a:tr h="272050">
                <a:tc>
                  <a:txBody>
                    <a:bodyPr/>
                    <a:lstStyle/>
                    <a:p>
                      <a:pPr algn="ctr" latinLnBrk="1">
                        <a:lnSpc>
                          <a:spcPct val="107000"/>
                        </a:lnSpc>
                        <a:spcAft>
                          <a:spcPts val="800"/>
                        </a:spcAft>
                      </a:pPr>
                      <a:r>
                        <a:rPr lang="ko-KR" sz="1050" kern="100">
                          <a:effectLst/>
                        </a:rPr>
                        <a:t>애니메이션</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nchor="ctr"/>
                </a:tc>
                <a:tc>
                  <a:txBody>
                    <a:bodyPr/>
                    <a:lstStyle/>
                    <a:p>
                      <a:pPr algn="just" latinLnBrk="1">
                        <a:lnSpc>
                          <a:spcPct val="107000"/>
                        </a:lnSpc>
                        <a:spcAft>
                          <a:spcPts val="800"/>
                        </a:spcAft>
                      </a:pPr>
                      <a:r>
                        <a:rPr lang="ko-KR" sz="1000" kern="100">
                          <a:effectLst/>
                        </a:rPr>
                        <a:t>플레이어의 좌우 이동</a:t>
                      </a:r>
                      <a:r>
                        <a:rPr lang="en-US" sz="1000" kern="100">
                          <a:effectLst/>
                        </a:rPr>
                        <a:t>, </a:t>
                      </a:r>
                      <a:r>
                        <a:rPr lang="ko-KR" sz="1000" kern="100">
                          <a:effectLst/>
                        </a:rPr>
                        <a:t>보스의 체력 별 모션</a:t>
                      </a:r>
                      <a:r>
                        <a:rPr lang="en-US" sz="1000" kern="100">
                          <a:effectLst/>
                        </a:rPr>
                        <a:t>, </a:t>
                      </a:r>
                      <a:r>
                        <a:rPr lang="ko-KR" sz="1000" kern="100">
                          <a:effectLst/>
                        </a:rPr>
                        <a:t>폭탄 모션 등이 존재 </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just" latinLnBrk="1">
                        <a:lnSpc>
                          <a:spcPct val="107000"/>
                        </a:lnSpc>
                        <a:spcAft>
                          <a:spcPts val="800"/>
                        </a:spcAft>
                      </a:pPr>
                      <a:r>
                        <a:rPr lang="ko-KR" sz="1000" kern="100">
                          <a:effectLst/>
                        </a:rPr>
                        <a:t>피격 시 이펙트 추가</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2611375277"/>
                  </a:ext>
                </a:extLst>
              </a:tr>
              <a:tr h="272050">
                <a:tc>
                  <a:txBody>
                    <a:bodyPr/>
                    <a:lstStyle/>
                    <a:p>
                      <a:pPr algn="ctr" latinLnBrk="1">
                        <a:lnSpc>
                          <a:spcPct val="107000"/>
                        </a:lnSpc>
                        <a:spcAft>
                          <a:spcPts val="800"/>
                        </a:spcAft>
                      </a:pPr>
                      <a:r>
                        <a:rPr lang="ko-KR" sz="1050" kern="100">
                          <a:effectLst/>
                        </a:rPr>
                        <a:t>캐릭터</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nchor="ctr"/>
                </a:tc>
                <a:tc>
                  <a:txBody>
                    <a:bodyPr/>
                    <a:lstStyle/>
                    <a:p>
                      <a:pPr algn="just" latinLnBrk="1">
                        <a:lnSpc>
                          <a:spcPct val="107000"/>
                        </a:lnSpc>
                        <a:spcAft>
                          <a:spcPts val="800"/>
                        </a:spcAft>
                      </a:pPr>
                      <a:r>
                        <a:rPr lang="ko-KR" sz="1000" kern="100">
                          <a:effectLst/>
                        </a:rPr>
                        <a:t>하나의 캐릭터가 존재</a:t>
                      </a:r>
                      <a:endParaRPr lang="ko-KR" sz="11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tc>
                  <a:txBody>
                    <a:bodyPr/>
                    <a:lstStyle/>
                    <a:p>
                      <a:pPr algn="just" latinLnBrk="1">
                        <a:lnSpc>
                          <a:spcPct val="107000"/>
                        </a:lnSpc>
                        <a:spcAft>
                          <a:spcPts val="800"/>
                        </a:spcAft>
                      </a:pPr>
                      <a:r>
                        <a:rPr lang="ko-KR" sz="1000" kern="100" dirty="0">
                          <a:effectLst/>
                        </a:rPr>
                        <a:t>여러 캐릭터가 존재하여 서로 다른 공격 모션과 스킬을 사용함</a:t>
                      </a:r>
                      <a:r>
                        <a:rPr lang="en-US" sz="1000" kern="100" dirty="0">
                          <a:effectLst/>
                        </a:rPr>
                        <a:t>.</a:t>
                      </a:r>
                      <a:endParaRPr lang="ko-KR" sz="11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46680" marR="46680" marT="0" marB="0"/>
                </a:tc>
                <a:extLst>
                  <a:ext uri="{0D108BD9-81ED-4DB2-BD59-A6C34878D82A}">
                    <a16:rowId xmlns:a16="http://schemas.microsoft.com/office/drawing/2014/main" val="2221748032"/>
                  </a:ext>
                </a:extLst>
              </a:tr>
            </a:tbl>
          </a:graphicData>
        </a:graphic>
      </p:graphicFrame>
    </p:spTree>
    <p:extLst>
      <p:ext uri="{BB962C8B-B14F-4D97-AF65-F5344CB8AC3E}">
        <p14:creationId xmlns:p14="http://schemas.microsoft.com/office/powerpoint/2010/main" val="2735428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A9B2234-ECD3-4A2E-B8C4-90EB08EF2B41}"/>
              </a:ext>
            </a:extLst>
          </p:cNvPr>
          <p:cNvSpPr>
            <a:spLocks noGrp="1"/>
          </p:cNvSpPr>
          <p:nvPr>
            <p:ph type="title"/>
          </p:nvPr>
        </p:nvSpPr>
        <p:spPr/>
        <p:txBody>
          <a:bodyPr/>
          <a:lstStyle/>
          <a:p>
            <a:endParaRPr lang="ko-KR" altLang="en-US" dirty="0"/>
          </a:p>
        </p:txBody>
      </p:sp>
      <p:graphicFrame>
        <p:nvGraphicFramePr>
          <p:cNvPr id="4" name="내용 개체 틀 3">
            <a:extLst>
              <a:ext uri="{FF2B5EF4-FFF2-40B4-BE49-F238E27FC236}">
                <a16:creationId xmlns:a16="http://schemas.microsoft.com/office/drawing/2014/main" id="{F4D330FB-5DB8-4F6D-AD47-A607E7A608F1}"/>
              </a:ext>
            </a:extLst>
          </p:cNvPr>
          <p:cNvGraphicFramePr>
            <a:graphicFrameLocks noGrp="1"/>
          </p:cNvGraphicFramePr>
          <p:nvPr>
            <p:ph idx="1"/>
            <p:extLst>
              <p:ext uri="{D42A27DB-BD31-4B8C-83A1-F6EECF244321}">
                <p14:modId xmlns:p14="http://schemas.microsoft.com/office/powerpoint/2010/main" val="966591081"/>
              </p:ext>
            </p:extLst>
          </p:nvPr>
        </p:nvGraphicFramePr>
        <p:xfrm>
          <a:off x="2456304" y="509455"/>
          <a:ext cx="7698441" cy="5502337"/>
        </p:xfrm>
        <a:graphic>
          <a:graphicData uri="http://schemas.openxmlformats.org/drawingml/2006/table">
            <a:tbl>
              <a:tblPr firstRow="1" firstCol="1" bandRow="1">
                <a:tableStyleId>{5C22544A-7EE6-4342-B048-85BDC9FD1C3A}</a:tableStyleId>
              </a:tblPr>
              <a:tblGrid>
                <a:gridCol w="842628">
                  <a:extLst>
                    <a:ext uri="{9D8B030D-6E8A-4147-A177-3AD203B41FA5}">
                      <a16:colId xmlns:a16="http://schemas.microsoft.com/office/drawing/2014/main" val="1578225012"/>
                    </a:ext>
                  </a:extLst>
                </a:gridCol>
                <a:gridCol w="1572254">
                  <a:extLst>
                    <a:ext uri="{9D8B030D-6E8A-4147-A177-3AD203B41FA5}">
                      <a16:colId xmlns:a16="http://schemas.microsoft.com/office/drawing/2014/main" val="605000573"/>
                    </a:ext>
                  </a:extLst>
                </a:gridCol>
                <a:gridCol w="5283559">
                  <a:extLst>
                    <a:ext uri="{9D8B030D-6E8A-4147-A177-3AD203B41FA5}">
                      <a16:colId xmlns:a16="http://schemas.microsoft.com/office/drawing/2014/main" val="584376292"/>
                    </a:ext>
                  </a:extLst>
                </a:gridCol>
              </a:tblGrid>
              <a:tr h="445393">
                <a:tc>
                  <a:txBody>
                    <a:bodyPr/>
                    <a:lstStyle/>
                    <a:p>
                      <a:pPr algn="ctr" latinLnBrk="1">
                        <a:lnSpc>
                          <a:spcPct val="107000"/>
                        </a:lnSpc>
                        <a:spcAft>
                          <a:spcPts val="800"/>
                        </a:spcAft>
                      </a:pPr>
                      <a:r>
                        <a:rPr lang="ko-KR" sz="1200" kern="100" dirty="0">
                          <a:effectLst/>
                        </a:rPr>
                        <a:t>주차</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200" kern="100">
                          <a:effectLst/>
                        </a:rPr>
                        <a:t>핵심 처리 기능</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200" kern="100" dirty="0">
                          <a:effectLst/>
                        </a:rPr>
                        <a:t>기능을 위하여 하는 일</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extLst>
                  <a:ext uri="{0D108BD9-81ED-4DB2-BD59-A6C34878D82A}">
                    <a16:rowId xmlns:a16="http://schemas.microsoft.com/office/drawing/2014/main" val="440197652"/>
                  </a:ext>
                </a:extLst>
              </a:tr>
              <a:tr h="557972">
                <a:tc>
                  <a:txBody>
                    <a:bodyPr/>
                    <a:lstStyle/>
                    <a:p>
                      <a:pPr algn="ctr" latinLnBrk="1">
                        <a:lnSpc>
                          <a:spcPct val="107000"/>
                        </a:lnSpc>
                        <a:spcAft>
                          <a:spcPts val="800"/>
                        </a:spcAft>
                      </a:pPr>
                      <a:r>
                        <a:rPr lang="en-US" sz="1050" kern="100">
                          <a:effectLst/>
                        </a:rPr>
                        <a:t>1</a:t>
                      </a:r>
                      <a:r>
                        <a:rPr lang="ko-KR" sz="1050" kern="100">
                          <a:effectLst/>
                        </a:rPr>
                        <a:t>주차</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050" kern="100" dirty="0">
                          <a:effectLst/>
                        </a:rPr>
                        <a:t>기본 디자인</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marL="342900" lvl="0" indent="-342900" algn="l" latinLnBrk="1">
                        <a:lnSpc>
                          <a:spcPct val="107000"/>
                        </a:lnSpc>
                        <a:spcAft>
                          <a:spcPts val="800"/>
                        </a:spcAft>
                        <a:buFont typeface="+mj-lt"/>
                        <a:buAutoNum type="arabicPeriod"/>
                      </a:pPr>
                      <a:r>
                        <a:rPr lang="ko-KR" sz="1050" kern="100">
                          <a:effectLst/>
                        </a:rPr>
                        <a:t>맵과 캐릭터의 구현을 위한 리소스 수집</a:t>
                      </a:r>
                      <a:endParaRPr lang="ko-KR" sz="1200" kern="100">
                        <a:effectLst/>
                      </a:endParaRPr>
                    </a:p>
                    <a:p>
                      <a:pPr marL="342900" lvl="0" indent="-342900" algn="l" latinLnBrk="1">
                        <a:lnSpc>
                          <a:spcPct val="107000"/>
                        </a:lnSpc>
                        <a:spcAft>
                          <a:spcPts val="800"/>
                        </a:spcAft>
                        <a:buFont typeface="+mj-lt"/>
                        <a:buAutoNum type="arabicPeriod"/>
                      </a:pPr>
                      <a:r>
                        <a:rPr lang="ko-KR" sz="1050" kern="100">
                          <a:effectLst/>
                        </a:rPr>
                        <a:t>게임 시작과 종료 후 화면의 이동 구현</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tc>
                <a:extLst>
                  <a:ext uri="{0D108BD9-81ED-4DB2-BD59-A6C34878D82A}">
                    <a16:rowId xmlns:a16="http://schemas.microsoft.com/office/drawing/2014/main" val="4269402895"/>
                  </a:ext>
                </a:extLst>
              </a:tr>
              <a:tr h="917236">
                <a:tc>
                  <a:txBody>
                    <a:bodyPr/>
                    <a:lstStyle/>
                    <a:p>
                      <a:pPr algn="ctr" latinLnBrk="1">
                        <a:lnSpc>
                          <a:spcPct val="107000"/>
                        </a:lnSpc>
                        <a:spcAft>
                          <a:spcPts val="800"/>
                        </a:spcAft>
                      </a:pPr>
                      <a:r>
                        <a:rPr lang="en-US" sz="1050" kern="100">
                          <a:effectLst/>
                        </a:rPr>
                        <a:t>2</a:t>
                      </a:r>
                      <a:r>
                        <a:rPr lang="ko-KR" sz="1050" kern="100">
                          <a:effectLst/>
                        </a:rPr>
                        <a:t>주차</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050" kern="100" dirty="0">
                          <a:effectLst/>
                        </a:rPr>
                        <a:t>오브젝트</a:t>
                      </a:r>
                      <a:endParaRPr lang="ko-KR" sz="1200" kern="100" dirty="0">
                        <a:effectLst/>
                      </a:endParaRPr>
                    </a:p>
                    <a:p>
                      <a:pPr algn="ctr" latinLnBrk="1">
                        <a:lnSpc>
                          <a:spcPct val="107000"/>
                        </a:lnSpc>
                        <a:spcAft>
                          <a:spcPts val="800"/>
                        </a:spcAft>
                      </a:pPr>
                      <a:r>
                        <a:rPr lang="ko-KR" sz="1050" kern="100" dirty="0">
                          <a:effectLst/>
                        </a:rPr>
                        <a:t>생성 및 처리</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marL="342900" lvl="0" indent="-342900" algn="l" latinLnBrk="1">
                        <a:lnSpc>
                          <a:spcPct val="107000"/>
                        </a:lnSpc>
                        <a:spcAft>
                          <a:spcPts val="800"/>
                        </a:spcAft>
                        <a:buFont typeface="+mj-lt"/>
                        <a:buAutoNum type="arabicPeriod"/>
                      </a:pPr>
                      <a:r>
                        <a:rPr lang="ko-KR" sz="1050" kern="100" dirty="0">
                          <a:effectLst/>
                        </a:rPr>
                        <a:t>캐릭터 구현</a:t>
                      </a:r>
                      <a:r>
                        <a:rPr lang="en-US" sz="1050" kern="100" dirty="0">
                          <a:effectLst/>
                        </a:rPr>
                        <a:t>(</a:t>
                      </a:r>
                      <a:r>
                        <a:rPr lang="ko-KR" sz="1050" kern="100" dirty="0">
                          <a:effectLst/>
                        </a:rPr>
                        <a:t>공격 모션 및 공격</a:t>
                      </a:r>
                      <a:r>
                        <a:rPr lang="en-US" sz="1050" kern="100" dirty="0">
                          <a:effectLst/>
                        </a:rPr>
                        <a:t>)</a:t>
                      </a:r>
                      <a:endParaRPr lang="ko-KR" sz="1200" kern="100" dirty="0">
                        <a:effectLst/>
                      </a:endParaRPr>
                    </a:p>
                    <a:p>
                      <a:pPr marL="342900" lvl="0" indent="-342900" algn="l" latinLnBrk="1">
                        <a:lnSpc>
                          <a:spcPct val="107000"/>
                        </a:lnSpc>
                        <a:spcAft>
                          <a:spcPts val="800"/>
                        </a:spcAft>
                        <a:buFont typeface="+mj-lt"/>
                        <a:buAutoNum type="arabicPeriod"/>
                      </a:pPr>
                      <a:r>
                        <a:rPr lang="ko-KR" sz="1050" kern="100" dirty="0">
                          <a:effectLst/>
                        </a:rPr>
                        <a:t>적 구현</a:t>
                      </a:r>
                      <a:r>
                        <a:rPr lang="en-US" sz="1050" kern="100" dirty="0">
                          <a:effectLst/>
                        </a:rPr>
                        <a:t>(</a:t>
                      </a:r>
                      <a:r>
                        <a:rPr lang="ko-KR" sz="1050" kern="100" dirty="0">
                          <a:effectLst/>
                        </a:rPr>
                        <a:t>공격</a:t>
                      </a:r>
                      <a:r>
                        <a:rPr lang="en-US" sz="1050" kern="100" dirty="0">
                          <a:effectLst/>
                        </a:rPr>
                        <a:t>)</a:t>
                      </a:r>
                      <a:endParaRPr lang="ko-KR" sz="1200" kern="100" dirty="0">
                        <a:effectLst/>
                      </a:endParaRPr>
                    </a:p>
                    <a:p>
                      <a:pPr marL="342900" lvl="0" indent="-342900" algn="l" latinLnBrk="1">
                        <a:lnSpc>
                          <a:spcPct val="107000"/>
                        </a:lnSpc>
                        <a:spcAft>
                          <a:spcPts val="800"/>
                        </a:spcAft>
                        <a:buFont typeface="+mj-lt"/>
                        <a:buAutoNum type="arabicPeriod"/>
                      </a:pPr>
                      <a:r>
                        <a:rPr lang="ko-KR" sz="1050" kern="100" dirty="0">
                          <a:effectLst/>
                        </a:rPr>
                        <a:t>서로 피격이 되는지 확인하여 피격 시 사라지게 함</a:t>
                      </a:r>
                      <a:r>
                        <a:rPr lang="en-US" sz="1050" kern="100" dirty="0">
                          <a:effectLst/>
                        </a:rPr>
                        <a:t>.</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tc>
                <a:extLst>
                  <a:ext uri="{0D108BD9-81ED-4DB2-BD59-A6C34878D82A}">
                    <a16:rowId xmlns:a16="http://schemas.microsoft.com/office/drawing/2014/main" val="3774631633"/>
                  </a:ext>
                </a:extLst>
              </a:tr>
              <a:tr h="557972">
                <a:tc>
                  <a:txBody>
                    <a:bodyPr/>
                    <a:lstStyle/>
                    <a:p>
                      <a:pPr algn="ctr" latinLnBrk="1">
                        <a:lnSpc>
                          <a:spcPct val="107000"/>
                        </a:lnSpc>
                        <a:spcAft>
                          <a:spcPts val="800"/>
                        </a:spcAft>
                      </a:pPr>
                      <a:r>
                        <a:rPr lang="en-US" sz="1050" kern="100">
                          <a:effectLst/>
                        </a:rPr>
                        <a:t>3</a:t>
                      </a:r>
                      <a:r>
                        <a:rPr lang="ko-KR" sz="1050" kern="100">
                          <a:effectLst/>
                        </a:rPr>
                        <a:t>주차</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050" kern="100">
                          <a:effectLst/>
                        </a:rPr>
                        <a:t>맵 디자인</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marL="342900" lvl="0" indent="-342900" algn="l" latinLnBrk="1">
                        <a:lnSpc>
                          <a:spcPct val="107000"/>
                        </a:lnSpc>
                        <a:spcAft>
                          <a:spcPts val="800"/>
                        </a:spcAft>
                        <a:buFont typeface="+mj-lt"/>
                        <a:buAutoNum type="arabicPeriod"/>
                      </a:pPr>
                      <a:r>
                        <a:rPr lang="ko-KR" sz="1050" kern="100" dirty="0">
                          <a:effectLst/>
                        </a:rPr>
                        <a:t>맵 별 적들의 출현 조건 설정</a:t>
                      </a:r>
                      <a:endParaRPr lang="ko-KR" sz="1200" kern="100" dirty="0">
                        <a:effectLst/>
                      </a:endParaRPr>
                    </a:p>
                    <a:p>
                      <a:pPr marL="342900" lvl="0" indent="-342900" algn="l" latinLnBrk="1">
                        <a:lnSpc>
                          <a:spcPct val="107000"/>
                        </a:lnSpc>
                        <a:spcAft>
                          <a:spcPts val="800"/>
                        </a:spcAft>
                        <a:buFont typeface="+mj-lt"/>
                        <a:buAutoNum type="arabicPeriod"/>
                      </a:pPr>
                      <a:r>
                        <a:rPr lang="ko-KR" sz="1050" kern="100" dirty="0" err="1">
                          <a:effectLst/>
                        </a:rPr>
                        <a:t>맵의</a:t>
                      </a:r>
                      <a:r>
                        <a:rPr lang="ko-KR" sz="1050" kern="100" dirty="0">
                          <a:effectLst/>
                        </a:rPr>
                        <a:t> 기본 이미지 및 사운드 구현</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tc>
                <a:extLst>
                  <a:ext uri="{0D108BD9-81ED-4DB2-BD59-A6C34878D82A}">
                    <a16:rowId xmlns:a16="http://schemas.microsoft.com/office/drawing/2014/main" val="2998998873"/>
                  </a:ext>
                </a:extLst>
              </a:tr>
              <a:tr h="917236">
                <a:tc>
                  <a:txBody>
                    <a:bodyPr/>
                    <a:lstStyle/>
                    <a:p>
                      <a:pPr algn="ctr" latinLnBrk="1">
                        <a:lnSpc>
                          <a:spcPct val="107000"/>
                        </a:lnSpc>
                        <a:spcAft>
                          <a:spcPts val="800"/>
                        </a:spcAft>
                      </a:pPr>
                      <a:r>
                        <a:rPr lang="en-US" sz="1050" kern="100">
                          <a:effectLst/>
                        </a:rPr>
                        <a:t>4</a:t>
                      </a:r>
                      <a:r>
                        <a:rPr lang="ko-KR" sz="1050" kern="100">
                          <a:effectLst/>
                        </a:rPr>
                        <a:t>주차</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050" kern="100">
                          <a:effectLst/>
                        </a:rPr>
                        <a:t>중간 점검 및</a:t>
                      </a:r>
                      <a:endParaRPr lang="ko-KR" sz="1200" kern="100">
                        <a:effectLst/>
                      </a:endParaRPr>
                    </a:p>
                    <a:p>
                      <a:pPr algn="ctr" latinLnBrk="1">
                        <a:lnSpc>
                          <a:spcPct val="107000"/>
                        </a:lnSpc>
                        <a:spcAft>
                          <a:spcPts val="800"/>
                        </a:spcAft>
                      </a:pPr>
                      <a:r>
                        <a:rPr lang="ko-KR" sz="1050" kern="100">
                          <a:effectLst/>
                        </a:rPr>
                        <a:t>메뉴 추가</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marL="342900" lvl="0" indent="-342900" algn="l" latinLnBrk="1">
                        <a:lnSpc>
                          <a:spcPct val="107000"/>
                        </a:lnSpc>
                        <a:spcAft>
                          <a:spcPts val="800"/>
                        </a:spcAft>
                        <a:buFont typeface="+mj-lt"/>
                        <a:buAutoNum type="arabicPeriod"/>
                      </a:pPr>
                      <a:r>
                        <a:rPr lang="ko-KR" sz="1050" kern="100" dirty="0">
                          <a:effectLst/>
                        </a:rPr>
                        <a:t>사운드</a:t>
                      </a:r>
                      <a:r>
                        <a:rPr lang="en-US" sz="1050" kern="100" dirty="0">
                          <a:effectLst/>
                        </a:rPr>
                        <a:t>, </a:t>
                      </a:r>
                      <a:r>
                        <a:rPr lang="ko-KR" sz="1050" kern="100" dirty="0">
                          <a:effectLst/>
                        </a:rPr>
                        <a:t>애니메이션 이펙트를 보이게 하는지 아닌지 확인하는 메뉴 추가</a:t>
                      </a:r>
                      <a:endParaRPr lang="ko-KR" sz="1200" kern="100" dirty="0">
                        <a:effectLst/>
                      </a:endParaRPr>
                    </a:p>
                    <a:p>
                      <a:pPr marL="342900" lvl="0" indent="-342900" algn="l" latinLnBrk="1">
                        <a:lnSpc>
                          <a:spcPct val="107000"/>
                        </a:lnSpc>
                        <a:spcAft>
                          <a:spcPts val="800"/>
                        </a:spcAft>
                        <a:buFont typeface="+mj-lt"/>
                        <a:buAutoNum type="arabicPeriod"/>
                      </a:pPr>
                      <a:r>
                        <a:rPr lang="ko-KR" sz="1050" kern="100" dirty="0">
                          <a:effectLst/>
                        </a:rPr>
                        <a:t>인 게임 내부에서 정지 메뉴 이동 기능 추가</a:t>
                      </a:r>
                      <a:endParaRPr lang="ko-KR" sz="1200" kern="100" dirty="0">
                        <a:effectLst/>
                      </a:endParaRPr>
                    </a:p>
                    <a:p>
                      <a:pPr marL="342900" lvl="0" indent="-342900" algn="l" latinLnBrk="1">
                        <a:lnSpc>
                          <a:spcPct val="107000"/>
                        </a:lnSpc>
                        <a:spcAft>
                          <a:spcPts val="800"/>
                        </a:spcAft>
                        <a:buFont typeface="+mj-lt"/>
                        <a:buAutoNum type="arabicPeriod"/>
                      </a:pPr>
                      <a:r>
                        <a:rPr lang="ko-KR" sz="1050" kern="100" dirty="0">
                          <a:effectLst/>
                        </a:rPr>
                        <a:t>오브젝트 충동처리 보완</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tc>
                <a:extLst>
                  <a:ext uri="{0D108BD9-81ED-4DB2-BD59-A6C34878D82A}">
                    <a16:rowId xmlns:a16="http://schemas.microsoft.com/office/drawing/2014/main" val="541495623"/>
                  </a:ext>
                </a:extLst>
              </a:tr>
              <a:tr h="557972">
                <a:tc>
                  <a:txBody>
                    <a:bodyPr/>
                    <a:lstStyle/>
                    <a:p>
                      <a:pPr algn="ctr" latinLnBrk="1">
                        <a:lnSpc>
                          <a:spcPct val="107000"/>
                        </a:lnSpc>
                        <a:spcAft>
                          <a:spcPts val="800"/>
                        </a:spcAft>
                      </a:pPr>
                      <a:r>
                        <a:rPr lang="en-US" sz="1050" kern="100">
                          <a:effectLst/>
                        </a:rPr>
                        <a:t>5</a:t>
                      </a:r>
                      <a:r>
                        <a:rPr lang="ko-KR" sz="1050" kern="100">
                          <a:effectLst/>
                        </a:rPr>
                        <a:t>주차</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050" kern="100">
                          <a:effectLst/>
                        </a:rPr>
                        <a:t>패턴 디자인</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marL="342900" lvl="0" indent="-342900" algn="l" latinLnBrk="1">
                        <a:lnSpc>
                          <a:spcPct val="107000"/>
                        </a:lnSpc>
                        <a:spcAft>
                          <a:spcPts val="800"/>
                        </a:spcAft>
                        <a:buFont typeface="+mj-lt"/>
                        <a:buAutoNum type="arabicPeriod"/>
                      </a:pPr>
                      <a:r>
                        <a:rPr lang="ko-KR" sz="1050" kern="100" dirty="0">
                          <a:effectLst/>
                        </a:rPr>
                        <a:t>스테이지별 적의 공격 방법 다양화</a:t>
                      </a:r>
                      <a:endParaRPr lang="ko-KR" sz="1200" kern="100" dirty="0">
                        <a:effectLst/>
                      </a:endParaRPr>
                    </a:p>
                    <a:p>
                      <a:pPr marL="342900" lvl="0" indent="-342900" algn="l" latinLnBrk="1">
                        <a:lnSpc>
                          <a:spcPct val="107000"/>
                        </a:lnSpc>
                        <a:spcAft>
                          <a:spcPts val="800"/>
                        </a:spcAft>
                        <a:buFont typeface="+mj-lt"/>
                        <a:buAutoNum type="arabicPeriod"/>
                      </a:pPr>
                      <a:r>
                        <a:rPr lang="ko-KR" sz="1050" kern="100" dirty="0">
                          <a:effectLst/>
                        </a:rPr>
                        <a:t>보스 오브젝트 생성 및 공격 모션 추가</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tc>
                <a:extLst>
                  <a:ext uri="{0D108BD9-81ED-4DB2-BD59-A6C34878D82A}">
                    <a16:rowId xmlns:a16="http://schemas.microsoft.com/office/drawing/2014/main" val="4237720253"/>
                  </a:ext>
                </a:extLst>
              </a:tr>
              <a:tr h="557972">
                <a:tc>
                  <a:txBody>
                    <a:bodyPr/>
                    <a:lstStyle/>
                    <a:p>
                      <a:pPr algn="ctr" latinLnBrk="1">
                        <a:lnSpc>
                          <a:spcPct val="107000"/>
                        </a:lnSpc>
                        <a:spcAft>
                          <a:spcPts val="800"/>
                        </a:spcAft>
                      </a:pPr>
                      <a:r>
                        <a:rPr lang="en-US" sz="1050" kern="100">
                          <a:effectLst/>
                        </a:rPr>
                        <a:t>6</a:t>
                      </a:r>
                      <a:r>
                        <a:rPr lang="ko-KR" sz="1050" kern="100">
                          <a:effectLst/>
                        </a:rPr>
                        <a:t>주차</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050" kern="100">
                          <a:effectLst/>
                        </a:rPr>
                        <a:t>패턴 디자인</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marL="342900" lvl="0" indent="-342900" algn="l" latinLnBrk="1">
                        <a:lnSpc>
                          <a:spcPct val="107000"/>
                        </a:lnSpc>
                        <a:spcAft>
                          <a:spcPts val="800"/>
                        </a:spcAft>
                        <a:buFont typeface="+mj-lt"/>
                        <a:buAutoNum type="arabicPeriod"/>
                      </a:pPr>
                      <a:r>
                        <a:rPr lang="ko-KR" sz="1050" kern="100" dirty="0">
                          <a:effectLst/>
                        </a:rPr>
                        <a:t>플레이어의 공격 방법 다양화</a:t>
                      </a:r>
                      <a:endParaRPr lang="ko-KR" sz="1200" kern="100" dirty="0">
                        <a:effectLst/>
                      </a:endParaRPr>
                    </a:p>
                    <a:p>
                      <a:pPr marL="342900" lvl="0" indent="-342900" algn="l" latinLnBrk="1">
                        <a:lnSpc>
                          <a:spcPct val="107000"/>
                        </a:lnSpc>
                        <a:spcAft>
                          <a:spcPts val="800"/>
                        </a:spcAft>
                        <a:buFont typeface="+mj-lt"/>
                        <a:buAutoNum type="arabicPeriod"/>
                      </a:pPr>
                      <a:r>
                        <a:rPr lang="ko-KR" sz="1050" kern="100" dirty="0">
                          <a:effectLst/>
                        </a:rPr>
                        <a:t>폭탄의 기능 설계</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tc>
                <a:extLst>
                  <a:ext uri="{0D108BD9-81ED-4DB2-BD59-A6C34878D82A}">
                    <a16:rowId xmlns:a16="http://schemas.microsoft.com/office/drawing/2014/main" val="2149785407"/>
                  </a:ext>
                </a:extLst>
              </a:tr>
              <a:tr h="557972">
                <a:tc>
                  <a:txBody>
                    <a:bodyPr/>
                    <a:lstStyle/>
                    <a:p>
                      <a:pPr algn="ctr" latinLnBrk="1">
                        <a:lnSpc>
                          <a:spcPct val="107000"/>
                        </a:lnSpc>
                        <a:spcAft>
                          <a:spcPts val="800"/>
                        </a:spcAft>
                      </a:pPr>
                      <a:r>
                        <a:rPr lang="en-US" sz="1050" kern="100">
                          <a:effectLst/>
                        </a:rPr>
                        <a:t>7</a:t>
                      </a:r>
                      <a:r>
                        <a:rPr lang="ko-KR" sz="1050" kern="100">
                          <a:effectLst/>
                        </a:rPr>
                        <a:t>주차</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050" kern="100">
                          <a:effectLst/>
                        </a:rPr>
                        <a:t>스테이지</a:t>
                      </a:r>
                      <a:endParaRPr lang="ko-KR" sz="1200" kern="100">
                        <a:effectLst/>
                      </a:endParaRPr>
                    </a:p>
                    <a:p>
                      <a:pPr algn="ctr" latinLnBrk="1">
                        <a:lnSpc>
                          <a:spcPct val="107000"/>
                        </a:lnSpc>
                        <a:spcAft>
                          <a:spcPts val="800"/>
                        </a:spcAft>
                      </a:pPr>
                      <a:r>
                        <a:rPr lang="ko-KR" sz="1050" kern="100">
                          <a:effectLst/>
                        </a:rPr>
                        <a:t>최종 제작</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marL="342900" lvl="0" indent="-342900" algn="l" latinLnBrk="1">
                        <a:lnSpc>
                          <a:spcPct val="107000"/>
                        </a:lnSpc>
                        <a:spcAft>
                          <a:spcPts val="800"/>
                        </a:spcAft>
                        <a:buFont typeface="+mj-lt"/>
                        <a:buAutoNum type="arabicPeriod"/>
                      </a:pPr>
                      <a:r>
                        <a:rPr lang="ko-KR" sz="1050" kern="100" dirty="0">
                          <a:effectLst/>
                        </a:rPr>
                        <a:t>모든 스테이지 제작완료 및 연결 검사</a:t>
                      </a:r>
                      <a:endParaRPr lang="ko-KR" sz="1200" kern="100" dirty="0">
                        <a:effectLst/>
                      </a:endParaRPr>
                    </a:p>
                    <a:p>
                      <a:pPr marL="342900" lvl="0" indent="-342900" algn="l" latinLnBrk="1">
                        <a:lnSpc>
                          <a:spcPct val="107000"/>
                        </a:lnSpc>
                        <a:spcAft>
                          <a:spcPts val="800"/>
                        </a:spcAft>
                        <a:buFont typeface="+mj-lt"/>
                        <a:buAutoNum type="arabicPeriod"/>
                      </a:pPr>
                      <a:r>
                        <a:rPr lang="ko-KR" sz="1050" kern="100" dirty="0">
                          <a:effectLst/>
                        </a:rPr>
                        <a:t>추가 범위 기능 제작</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tc>
                <a:extLst>
                  <a:ext uri="{0D108BD9-81ED-4DB2-BD59-A6C34878D82A}">
                    <a16:rowId xmlns:a16="http://schemas.microsoft.com/office/drawing/2014/main" val="1498903427"/>
                  </a:ext>
                </a:extLst>
              </a:tr>
              <a:tr h="432612">
                <a:tc>
                  <a:txBody>
                    <a:bodyPr/>
                    <a:lstStyle/>
                    <a:p>
                      <a:pPr algn="ctr" latinLnBrk="1">
                        <a:lnSpc>
                          <a:spcPct val="107000"/>
                        </a:lnSpc>
                        <a:spcAft>
                          <a:spcPts val="800"/>
                        </a:spcAft>
                      </a:pPr>
                      <a:r>
                        <a:rPr lang="en-US" sz="1050" kern="100">
                          <a:effectLst/>
                        </a:rPr>
                        <a:t>8</a:t>
                      </a:r>
                      <a:r>
                        <a:rPr lang="ko-KR" sz="1050" kern="100">
                          <a:effectLst/>
                        </a:rPr>
                        <a:t>주차</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algn="ctr" latinLnBrk="1">
                        <a:lnSpc>
                          <a:spcPct val="107000"/>
                        </a:lnSpc>
                        <a:spcAft>
                          <a:spcPts val="800"/>
                        </a:spcAft>
                      </a:pPr>
                      <a:r>
                        <a:rPr lang="ko-KR" sz="1050" kern="100">
                          <a:effectLst/>
                        </a:rPr>
                        <a:t>마무리</a:t>
                      </a:r>
                      <a:endParaRPr lang="ko-KR" sz="12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nchor="ctr"/>
                </a:tc>
                <a:tc>
                  <a:txBody>
                    <a:bodyPr/>
                    <a:lstStyle/>
                    <a:p>
                      <a:pPr marL="342900" lvl="0" indent="-342900" algn="l" latinLnBrk="1">
                        <a:lnSpc>
                          <a:spcPct val="107000"/>
                        </a:lnSpc>
                        <a:spcAft>
                          <a:spcPts val="800"/>
                        </a:spcAft>
                        <a:buFont typeface="+mj-lt"/>
                        <a:buAutoNum type="arabicPeriod"/>
                      </a:pPr>
                      <a:r>
                        <a:rPr lang="ko-KR" sz="1050" kern="100" dirty="0">
                          <a:effectLst/>
                        </a:rPr>
                        <a:t>최종 점검 및 제출</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8580" marR="68580" marT="0" marB="0"/>
                </a:tc>
                <a:extLst>
                  <a:ext uri="{0D108BD9-81ED-4DB2-BD59-A6C34878D82A}">
                    <a16:rowId xmlns:a16="http://schemas.microsoft.com/office/drawing/2014/main" val="3021494059"/>
                  </a:ext>
                </a:extLst>
              </a:tr>
            </a:tbl>
          </a:graphicData>
        </a:graphic>
      </p:graphicFrame>
    </p:spTree>
    <p:extLst>
      <p:ext uri="{BB962C8B-B14F-4D97-AF65-F5344CB8AC3E}">
        <p14:creationId xmlns:p14="http://schemas.microsoft.com/office/powerpoint/2010/main" val="3829236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내용 개체 틀 4">
            <a:extLst>
              <a:ext uri="{FF2B5EF4-FFF2-40B4-BE49-F238E27FC236}">
                <a16:creationId xmlns:a16="http://schemas.microsoft.com/office/drawing/2014/main" id="{149CCD48-841B-49EE-A171-EEC8F3F18756}"/>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0941" r="-1" b="15129"/>
          <a:stretch/>
        </p:blipFill>
        <p:spPr>
          <a:xfrm>
            <a:off x="-1" y="10"/>
            <a:ext cx="12192000" cy="6857990"/>
          </a:xfrm>
          <a:prstGeom prst="rect">
            <a:avLst/>
          </a:prstGeom>
        </p:spPr>
      </p:pic>
      <p:sp>
        <p:nvSpPr>
          <p:cNvPr id="6" name="말풍선: 모서리가 둥근 사각형 5">
            <a:extLst>
              <a:ext uri="{FF2B5EF4-FFF2-40B4-BE49-F238E27FC236}">
                <a16:creationId xmlns:a16="http://schemas.microsoft.com/office/drawing/2014/main" id="{5F0EBD25-169A-48CF-BBD6-D4ED524F12E2}"/>
              </a:ext>
            </a:extLst>
          </p:cNvPr>
          <p:cNvSpPr/>
          <p:nvPr/>
        </p:nvSpPr>
        <p:spPr>
          <a:xfrm>
            <a:off x="1013129" y="159206"/>
            <a:ext cx="2806810" cy="2085230"/>
          </a:xfrm>
          <a:prstGeom prst="wedgeRoundRectCallout">
            <a:avLst>
              <a:gd name="adj1" fmla="val 61599"/>
              <a:gd name="adj2" fmla="val 6814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2000" dirty="0"/>
              <a:t>여기까지</a:t>
            </a:r>
            <a:r>
              <a:rPr lang="en-US" altLang="ko-KR" sz="2000" dirty="0"/>
              <a:t>! </a:t>
            </a:r>
            <a:r>
              <a:rPr lang="ko-KR" altLang="en-US" sz="2000" dirty="0"/>
              <a:t>라</a:t>
            </a:r>
            <a:r>
              <a:rPr lang="en-US" altLang="ko-KR" sz="2000" dirty="0"/>
              <a:t>9!</a:t>
            </a:r>
            <a:endParaRPr lang="ko-KR" altLang="en-US" sz="2000" dirty="0"/>
          </a:p>
        </p:txBody>
      </p:sp>
    </p:spTree>
    <p:extLst>
      <p:ext uri="{BB962C8B-B14F-4D97-AF65-F5344CB8AC3E}">
        <p14:creationId xmlns:p14="http://schemas.microsoft.com/office/powerpoint/2010/main" val="980920018"/>
      </p:ext>
    </p:extLst>
  </p:cSld>
  <p:clrMapOvr>
    <a:masterClrMapping/>
  </p:clrMapOvr>
</p:sld>
</file>

<file path=ppt/theme/theme1.xml><?xml version="1.0" encoding="utf-8"?>
<a:theme xmlns:a="http://schemas.openxmlformats.org/drawingml/2006/main" name="SketchLinesVTI">
  <a:themeElements>
    <a:clrScheme name="AnalogousFromLightSeedRightStep">
      <a:dk1>
        <a:srgbClr val="000000"/>
      </a:dk1>
      <a:lt1>
        <a:srgbClr val="FFFFFF"/>
      </a:lt1>
      <a:dk2>
        <a:srgbClr val="3B3521"/>
      </a:dk2>
      <a:lt2>
        <a:srgbClr val="E2E6E8"/>
      </a:lt2>
      <a:accent1>
        <a:srgbClr val="CB9778"/>
      </a:accent1>
      <a:accent2>
        <a:srgbClr val="B1A163"/>
      </a:accent2>
      <a:accent3>
        <a:srgbClr val="9BA76D"/>
      </a:accent3>
      <a:accent4>
        <a:srgbClr val="80B062"/>
      </a:accent4>
      <a:accent5>
        <a:srgbClr val="6CB16F"/>
      </a:accent5>
      <a:accent6>
        <a:srgbClr val="63B187"/>
      </a:accent6>
      <a:hlink>
        <a:srgbClr val="5A87A1"/>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598</Words>
  <Application>Microsoft Office PowerPoint</Application>
  <PresentationFormat>와이드스크린</PresentationFormat>
  <Paragraphs>134</Paragraphs>
  <Slides>6</Slides>
  <Notes>6</Notes>
  <HiddenSlides>0</HiddenSlides>
  <MMClips>1</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6</vt:i4>
      </vt:variant>
    </vt:vector>
  </HeadingPairs>
  <TitlesOfParts>
    <vt:vector size="15" baseType="lpstr">
      <vt:lpstr>Arial Unicode MS</vt:lpstr>
      <vt:lpstr>Meiryo</vt:lpstr>
      <vt:lpstr>맑은 고딕</vt:lpstr>
      <vt:lpstr>맑은 고딕</vt:lpstr>
      <vt:lpstr>Arial</vt:lpstr>
      <vt:lpstr>Calibri</vt:lpstr>
      <vt:lpstr>Corbel</vt:lpstr>
      <vt:lpstr>Wingdings</vt:lpstr>
      <vt:lpstr>SketchLinesVTI</vt:lpstr>
      <vt:lpstr>동방과제록(東方課題錄)</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동방과제록(東方課題錄)</dc:title>
  <dc:creator>정성욱</dc:creator>
  <cp:lastModifiedBy>정성욱</cp:lastModifiedBy>
  <cp:revision>11</cp:revision>
  <dcterms:created xsi:type="dcterms:W3CDTF">2020-10-09T10:59:22Z</dcterms:created>
  <dcterms:modified xsi:type="dcterms:W3CDTF">2020-10-09T11:22:54Z</dcterms:modified>
</cp:coreProperties>
</file>

<file path=docProps/thumbnail.jpeg>
</file>